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7" r:id="rId3"/>
    <p:sldId id="270" r:id="rId4"/>
    <p:sldId id="266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2" r:id="rId16"/>
    <p:sldId id="269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E1FC49-C0BF-4E4D-A819-13C46070B4AE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89769F-AF19-43CC-AF3D-8E50BCB68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-n.ru/" TargetMode="External"/><Relationship Id="rId2" Type="http://schemas.openxmlformats.org/officeDocument/2006/relationships/hyperlink" Target="http://scro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ge.yandex.ru/" TargetMode="External"/><Relationship Id="rId4" Type="http://schemas.openxmlformats.org/officeDocument/2006/relationships/hyperlink" Target="http://fipi.ru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uza77@yandex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Методика подготовки учащихся к итоговой аттестации по информатике и ИКТ на основе анализа </a:t>
            </a:r>
            <a:r>
              <a:rPr lang="ru-RU" sz="3200" smtClean="0">
                <a:solidFill>
                  <a:schemeClr val="accent2">
                    <a:lumMod val="50000"/>
                  </a:schemeClr>
                </a:solidFill>
              </a:rPr>
              <a:t>результатов </a:t>
            </a:r>
            <a:r>
              <a:rPr lang="ru-RU" sz="3200" smtClean="0">
                <a:solidFill>
                  <a:schemeClr val="accent2">
                    <a:lumMod val="50000"/>
                  </a:schemeClr>
                </a:solidFill>
              </a:rPr>
              <a:t>ЕГЭ-2012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428604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hlink"/>
                </a:solidFill>
                <a:latin typeface="Century Schoolbook" pitchFamily="18" charset="0"/>
              </a:rPr>
              <a:t>ПДС «Организация деятельности учителей информатики, направленной на подготовку учащихся к итоговой аттестации по информатике и ИКТ»</a:t>
            </a:r>
            <a:r>
              <a:rPr lang="ru-RU" b="1" dirty="0" smtClean="0"/>
              <a:t> </a:t>
            </a:r>
            <a:r>
              <a:rPr lang="ru-RU" b="1" dirty="0" smtClean="0">
                <a:latin typeface="Century Schoolbook" pitchFamily="18" charset="0"/>
              </a:rPr>
              <a:t> </a:t>
            </a:r>
            <a:endParaRPr lang="ru-RU" b="1" dirty="0">
              <a:latin typeface="Century Schoolbook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5643578"/>
            <a:ext cx="36840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accent2"/>
                </a:solidFill>
              </a:rPr>
              <a:t>Атагьян</a:t>
            </a:r>
            <a:r>
              <a:rPr lang="ru-RU" i="1" dirty="0" smtClean="0">
                <a:solidFill>
                  <a:schemeClr val="accent2"/>
                </a:solidFill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</a:rPr>
              <a:t>Рузанна</a:t>
            </a:r>
            <a:r>
              <a:rPr lang="ru-RU" i="1" dirty="0" smtClean="0">
                <a:solidFill>
                  <a:schemeClr val="accent2"/>
                </a:solidFill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</a:rPr>
              <a:t>Карленовна</a:t>
            </a:r>
            <a:r>
              <a:rPr lang="ru-RU" i="1" dirty="0" smtClean="0">
                <a:solidFill>
                  <a:schemeClr val="accent2"/>
                </a:solidFill>
              </a:rPr>
              <a:t>, </a:t>
            </a:r>
          </a:p>
          <a:p>
            <a:r>
              <a:rPr lang="ru-RU" i="1" dirty="0" smtClean="0">
                <a:solidFill>
                  <a:schemeClr val="accent2"/>
                </a:solidFill>
              </a:rPr>
              <a:t>учитель СОШ №77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ruza77@yandex.ru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642918"/>
          <a:ext cx="7500990" cy="500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0060"/>
                <a:gridCol w="240435"/>
                <a:gridCol w="3750495"/>
              </a:tblGrid>
              <a:tr h="50006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</a:rPr>
                        <a:t>Бейсик </a:t>
                      </a:r>
                      <a:endParaRPr lang="en-US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US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DIM X, L, M AS INTEGER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INPUT  X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L=0: M=0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WHILE X &gt; 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L = L+1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IF M &lt; (X MOD 10) THEN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M = X MOD 10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ENDIF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X = X \ 10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WEND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PRINT L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PRINT M</a:t>
                      </a: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</a:rPr>
                        <a:t>Паскаль</a:t>
                      </a:r>
                    </a:p>
                    <a:p>
                      <a:r>
                        <a:rPr lang="sv-SE" dirty="0" smtClean="0">
                          <a:solidFill>
                            <a:sysClr val="windowText" lastClr="000000"/>
                          </a:solidFill>
                        </a:rPr>
                        <a:t>var x, L, M: integer;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begin</a:t>
                      </a:r>
                    </a:p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readln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(x);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L:=0; M:=0;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while x&gt;0 do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begin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L:=L+1;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if M &lt; (x mod 10) then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begin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M:=x mod 10;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x:= x div 10;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end;</a:t>
                      </a:r>
                    </a:p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writeln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(L); write(M);</a:t>
                      </a:r>
                      <a:endParaRPr lang="ru-RU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357166"/>
          <a:ext cx="8143931" cy="1577340"/>
        </p:xfrm>
        <a:graphic>
          <a:graphicData uri="http://schemas.openxmlformats.org/drawingml/2006/table">
            <a:tbl>
              <a:tblPr/>
              <a:tblGrid>
                <a:gridCol w="785817"/>
                <a:gridCol w="3571901"/>
                <a:gridCol w="2928957"/>
                <a:gridCol w="857256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B9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0" spc="0" baseline="0" dirty="0">
                          <a:latin typeface="+mj-lt"/>
                          <a:ea typeface="Calibri"/>
                          <a:cs typeface="TimesNewRomanPSMT"/>
                        </a:rPr>
                        <a:t>Умение представлять и</a:t>
                      </a:r>
                      <a:endParaRPr lang="ru-RU" sz="1800" kern="0" spc="0" baseline="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78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0" spc="0" baseline="0" dirty="0">
                          <a:latin typeface="+mj-lt"/>
                          <a:ea typeface="Calibri"/>
                          <a:cs typeface="TimesNewRomanPSMT"/>
                        </a:rPr>
                        <a:t>считывать данные в разных типах информационных</a:t>
                      </a:r>
                      <a:endParaRPr lang="ru-RU" sz="1800" kern="0" spc="0" baseline="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78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0" spc="0" baseline="0" dirty="0">
                          <a:latin typeface="+mj-lt"/>
                          <a:ea typeface="Calibri"/>
                          <a:cs typeface="TimesNewRomanPSMT"/>
                        </a:rPr>
                        <a:t>моделей (схемы, карты,</a:t>
                      </a:r>
                      <a:endParaRPr lang="ru-RU" sz="1800" kern="0" spc="0" baseline="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78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0" spc="0" baseline="0" dirty="0">
                          <a:latin typeface="+mj-lt"/>
                          <a:ea typeface="Calibri"/>
                          <a:cs typeface="TimesNewRomanPSMT"/>
                        </a:rPr>
                        <a:t>таблицы, графики и формулы)</a:t>
                      </a:r>
                      <a:endParaRPr lang="ru-RU" sz="1800" kern="0" spc="0" baseline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0" spc="0" baseline="0" dirty="0" smtClean="0">
                        <a:latin typeface="+mj-lt"/>
                        <a:ea typeface="Calibri"/>
                        <a:cs typeface="TimesNewRomanPSMT"/>
                      </a:endParaRPr>
                    </a:p>
                    <a:p>
                      <a:pPr marL="1778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0" spc="0" baseline="0" dirty="0" smtClean="0">
                        <a:latin typeface="+mj-lt"/>
                        <a:ea typeface="Calibri"/>
                        <a:cs typeface="TimesNewRomanPSMT"/>
                      </a:endParaRPr>
                    </a:p>
                    <a:p>
                      <a:pPr marL="1778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0" spc="0" baseline="0" dirty="0" smtClean="0">
                          <a:latin typeface="+mj-lt"/>
                          <a:ea typeface="Calibri"/>
                          <a:cs typeface="TimesNewRomanPSMT"/>
                        </a:rPr>
                        <a:t>Применение </a:t>
                      </a:r>
                      <a:r>
                        <a:rPr lang="ru-RU" sz="1800" kern="0" spc="0" baseline="0" dirty="0">
                          <a:latin typeface="+mj-lt"/>
                          <a:ea typeface="Calibri"/>
                          <a:cs typeface="TimesNewRomanPSMT"/>
                        </a:rPr>
                        <a:t>знаний и умений в стандартной ситуации</a:t>
                      </a:r>
                      <a:endParaRPr lang="ru-RU" sz="1800" kern="0" spc="0" baseline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28596" y="2357430"/>
            <a:ext cx="75723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Что нужно знать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если в город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можно приехать только из городов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то число различных путей из города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в город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равно сумме числа различных путей проезда из A в X, из A в Y и из A в Z, то есть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где  </a:t>
            </a:r>
            <a:r>
              <a:rPr lang="en-US" sz="2000" dirty="0" smtClean="0">
                <a:latin typeface="+mj-lt"/>
              </a:rPr>
              <a:t>     </a:t>
            </a:r>
            <a:r>
              <a:rPr lang="ru-RU" sz="2000" dirty="0" smtClean="0">
                <a:latin typeface="+mj-lt"/>
              </a:rPr>
              <a:t>обозначает </a:t>
            </a:r>
            <a:r>
              <a:rPr lang="ru-RU" sz="2000" dirty="0">
                <a:latin typeface="+mj-lt"/>
              </a:rPr>
              <a:t>число путей из вершины A в некоторую вершину Q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>
                <a:latin typeface="+mj-lt"/>
              </a:rPr>
              <a:t>число путей конечно, если в графе нет циклов – замкнутых </a:t>
            </a:r>
            <a:r>
              <a:rPr lang="ru-RU" sz="2000" dirty="0" smtClean="0">
                <a:latin typeface="+mj-lt"/>
              </a:rPr>
              <a:t>путей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2571735" y="3643313"/>
          <a:ext cx="2521347" cy="428629"/>
        </p:xfrm>
        <a:graphic>
          <a:graphicData uri="http://schemas.openxmlformats.org/presentationml/2006/ole">
            <p:oleObj spid="_x0000_s30726" name="Формула" r:id="rId3" imgW="1269720" imgH="21564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928662" y="4214818"/>
          <a:ext cx="385012" cy="406402"/>
        </p:xfrm>
        <a:graphic>
          <a:graphicData uri="http://schemas.openxmlformats.org/presentationml/2006/ole">
            <p:oleObj spid="_x0000_s30727" name="Формула" r:id="rId4" imgW="2286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Пример задания:</a:t>
            </a:r>
          </a:p>
          <a:p>
            <a:r>
              <a:rPr lang="ru-RU" i="1" dirty="0"/>
              <a:t> </a:t>
            </a:r>
            <a:r>
              <a:rPr lang="ru-RU" dirty="0"/>
              <a:t>На рисунке – схема дорог, связывающих города А, Б, В, Г, Д, Е, Ж, И, К. По каждой дороге можно двигаться только в одном направлении, указанном стрелкой. Сколько существует различных путей из города А в город К?</a:t>
            </a:r>
          </a:p>
        </p:txBody>
      </p:sp>
      <p:grpSp>
        <p:nvGrpSpPr>
          <p:cNvPr id="32770" name="Group 2"/>
          <p:cNvGrpSpPr>
            <a:grpSpLocks noChangeAspect="1"/>
          </p:cNvGrpSpPr>
          <p:nvPr/>
        </p:nvGrpSpPr>
        <p:grpSpPr bwMode="auto">
          <a:xfrm>
            <a:off x="0" y="1928802"/>
            <a:ext cx="6286544" cy="3071834"/>
            <a:chOff x="1749" y="1194"/>
            <a:chExt cx="7364" cy="3019"/>
          </a:xfrm>
        </p:grpSpPr>
        <p:sp>
          <p:nvSpPr>
            <p:cNvPr id="32771" name="AutoShape 3"/>
            <p:cNvSpPr>
              <a:spLocks noChangeAspect="1" noChangeArrowheads="1"/>
            </p:cNvSpPr>
            <p:nvPr/>
          </p:nvSpPr>
          <p:spPr bwMode="auto">
            <a:xfrm>
              <a:off x="1749" y="1194"/>
              <a:ext cx="7364" cy="291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 dirty="0"/>
            </a:p>
          </p:txBody>
        </p:sp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3484" y="3750"/>
              <a:ext cx="538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Г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4024" y="2850"/>
              <a:ext cx="539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В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74" name="Line 6"/>
            <p:cNvSpPr>
              <a:spLocks noChangeShapeType="1"/>
            </p:cNvSpPr>
            <p:nvPr/>
          </p:nvSpPr>
          <p:spPr bwMode="auto">
            <a:xfrm flipV="1">
              <a:off x="3123" y="2490"/>
              <a:ext cx="900" cy="7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5" name="Line 7"/>
            <p:cNvSpPr>
              <a:spLocks noChangeShapeType="1"/>
            </p:cNvSpPr>
            <p:nvPr/>
          </p:nvSpPr>
          <p:spPr bwMode="auto">
            <a:xfrm>
              <a:off x="3122" y="3174"/>
              <a:ext cx="900" cy="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>
              <a:off x="4023" y="2490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7" name="Freeform 9"/>
            <p:cNvSpPr>
              <a:spLocks/>
            </p:cNvSpPr>
            <p:nvPr/>
          </p:nvSpPr>
          <p:spPr bwMode="auto">
            <a:xfrm>
              <a:off x="4023" y="3919"/>
              <a:ext cx="1188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188" y="0"/>
                </a:cxn>
              </a:cxnLst>
              <a:rect l="0" t="0" r="r" b="b"/>
              <a:pathLst>
                <a:path w="1188" h="11">
                  <a:moveTo>
                    <a:pt x="0" y="11"/>
                  </a:moveTo>
                  <a:lnTo>
                    <a:pt x="1188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8" name="Line 10"/>
            <p:cNvSpPr>
              <a:spLocks noChangeShapeType="1"/>
            </p:cNvSpPr>
            <p:nvPr/>
          </p:nvSpPr>
          <p:spPr bwMode="auto">
            <a:xfrm>
              <a:off x="5283" y="247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9" name="Freeform 11"/>
            <p:cNvSpPr>
              <a:spLocks/>
            </p:cNvSpPr>
            <p:nvPr/>
          </p:nvSpPr>
          <p:spPr bwMode="auto">
            <a:xfrm>
              <a:off x="6484" y="2472"/>
              <a:ext cx="1134" cy="6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34" y="675"/>
                </a:cxn>
              </a:cxnLst>
              <a:rect l="0" t="0" r="r" b="b"/>
              <a:pathLst>
                <a:path w="1134" h="675">
                  <a:moveTo>
                    <a:pt x="0" y="0"/>
                  </a:moveTo>
                  <a:lnTo>
                    <a:pt x="1134" y="675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80" name="Line 12"/>
            <p:cNvSpPr>
              <a:spLocks noChangeShapeType="1"/>
            </p:cNvSpPr>
            <p:nvPr/>
          </p:nvSpPr>
          <p:spPr bwMode="auto">
            <a:xfrm flipV="1">
              <a:off x="5223" y="3115"/>
              <a:ext cx="890" cy="8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81" name="Line 13"/>
            <p:cNvSpPr>
              <a:spLocks noChangeShapeType="1"/>
            </p:cNvSpPr>
            <p:nvPr/>
          </p:nvSpPr>
          <p:spPr bwMode="auto">
            <a:xfrm>
              <a:off x="4023" y="2490"/>
              <a:ext cx="540" cy="7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 flipV="1">
              <a:off x="4023" y="3192"/>
              <a:ext cx="54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83" name="Freeform 15"/>
            <p:cNvSpPr>
              <a:spLocks/>
            </p:cNvSpPr>
            <p:nvPr/>
          </p:nvSpPr>
          <p:spPr bwMode="auto">
            <a:xfrm>
              <a:off x="4563" y="3117"/>
              <a:ext cx="1518" cy="58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1518" y="0"/>
                </a:cxn>
              </a:cxnLst>
              <a:rect l="0" t="0" r="r" b="b"/>
              <a:pathLst>
                <a:path w="1518" h="58">
                  <a:moveTo>
                    <a:pt x="0" y="58"/>
                  </a:moveTo>
                  <a:lnTo>
                    <a:pt x="1518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84" name="Text Box 16"/>
            <p:cNvSpPr txBox="1">
              <a:spLocks noChangeArrowheads="1"/>
            </p:cNvSpPr>
            <p:nvPr/>
          </p:nvSpPr>
          <p:spPr bwMode="auto">
            <a:xfrm>
              <a:off x="2753" y="2949"/>
              <a:ext cx="54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7563" y="2916"/>
              <a:ext cx="540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6" name="Text Box 18"/>
            <p:cNvSpPr txBox="1">
              <a:spLocks noChangeArrowheads="1"/>
            </p:cNvSpPr>
            <p:nvPr/>
          </p:nvSpPr>
          <p:spPr bwMode="auto">
            <a:xfrm>
              <a:off x="5284" y="3750"/>
              <a:ext cx="539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Е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7" name="Text Box 19"/>
            <p:cNvSpPr txBox="1">
              <a:spLocks noChangeArrowheads="1"/>
            </p:cNvSpPr>
            <p:nvPr/>
          </p:nvSpPr>
          <p:spPr bwMode="auto">
            <a:xfrm>
              <a:off x="3663" y="2130"/>
              <a:ext cx="54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>
              <a:off x="3123" y="3192"/>
              <a:ext cx="1440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89" name="Text Box 21"/>
            <p:cNvSpPr txBox="1">
              <a:spLocks noChangeArrowheads="1"/>
            </p:cNvSpPr>
            <p:nvPr/>
          </p:nvSpPr>
          <p:spPr bwMode="auto">
            <a:xfrm>
              <a:off x="4923" y="2027"/>
              <a:ext cx="540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Д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90" name="Line 22"/>
            <p:cNvSpPr>
              <a:spLocks noChangeShapeType="1"/>
            </p:cNvSpPr>
            <p:nvPr/>
          </p:nvSpPr>
          <p:spPr bwMode="auto">
            <a:xfrm>
              <a:off x="7653" y="3192"/>
              <a:ext cx="1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arrow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91" name="Freeform 23"/>
            <p:cNvSpPr>
              <a:spLocks/>
            </p:cNvSpPr>
            <p:nvPr/>
          </p:nvSpPr>
          <p:spPr bwMode="auto">
            <a:xfrm>
              <a:off x="5283" y="3244"/>
              <a:ext cx="2373" cy="686"/>
            </a:xfrm>
            <a:custGeom>
              <a:avLst/>
              <a:gdLst/>
              <a:ahLst/>
              <a:cxnLst>
                <a:cxn ang="0">
                  <a:pos x="0" y="686"/>
                </a:cxn>
                <a:cxn ang="0">
                  <a:pos x="2373" y="0"/>
                </a:cxn>
              </a:cxnLst>
              <a:rect l="0" t="0" r="r" b="b"/>
              <a:pathLst>
                <a:path w="2373" h="686">
                  <a:moveTo>
                    <a:pt x="0" y="686"/>
                  </a:moveTo>
                  <a:lnTo>
                    <a:pt x="2373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92" name="Line 24"/>
            <p:cNvSpPr>
              <a:spLocks noChangeShapeType="1"/>
            </p:cNvSpPr>
            <p:nvPr/>
          </p:nvSpPr>
          <p:spPr bwMode="auto">
            <a:xfrm>
              <a:off x="5283" y="2491"/>
              <a:ext cx="237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93" name="Freeform 25"/>
            <p:cNvSpPr>
              <a:spLocks/>
            </p:cNvSpPr>
            <p:nvPr/>
          </p:nvSpPr>
          <p:spPr bwMode="auto">
            <a:xfrm>
              <a:off x="5283" y="2472"/>
              <a:ext cx="1225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225" y="0"/>
                </a:cxn>
              </a:cxnLst>
              <a:rect l="0" t="0" r="r" b="b"/>
              <a:pathLst>
                <a:path w="1225" h="17">
                  <a:moveTo>
                    <a:pt x="0" y="17"/>
                  </a:moveTo>
                  <a:lnTo>
                    <a:pt x="1225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94" name="Freeform 26"/>
            <p:cNvSpPr>
              <a:spLocks/>
            </p:cNvSpPr>
            <p:nvPr/>
          </p:nvSpPr>
          <p:spPr bwMode="auto">
            <a:xfrm>
              <a:off x="6113" y="3115"/>
              <a:ext cx="1505" cy="1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5" y="107"/>
                </a:cxn>
              </a:cxnLst>
              <a:rect l="0" t="0" r="r" b="b"/>
              <a:pathLst>
                <a:path w="1505" h="107">
                  <a:moveTo>
                    <a:pt x="0" y="0"/>
                  </a:moveTo>
                  <a:lnTo>
                    <a:pt x="1505" y="107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 type="oval" w="med" len="med"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95" name="Text Box 27"/>
            <p:cNvSpPr txBox="1">
              <a:spLocks noChangeArrowheads="1"/>
            </p:cNvSpPr>
            <p:nvPr/>
          </p:nvSpPr>
          <p:spPr bwMode="auto">
            <a:xfrm>
              <a:off x="5640" y="2999"/>
              <a:ext cx="540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Ж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96" name="Text Box 28"/>
            <p:cNvSpPr txBox="1">
              <a:spLocks noChangeArrowheads="1"/>
            </p:cNvSpPr>
            <p:nvPr/>
          </p:nvSpPr>
          <p:spPr bwMode="auto">
            <a:xfrm>
              <a:off x="6471" y="2130"/>
              <a:ext cx="540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97" name="Line 29"/>
            <p:cNvSpPr>
              <a:spLocks noChangeShapeType="1"/>
            </p:cNvSpPr>
            <p:nvPr/>
          </p:nvSpPr>
          <p:spPr bwMode="auto">
            <a:xfrm flipV="1">
              <a:off x="4563" y="2491"/>
              <a:ext cx="720" cy="6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357290" y="557214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13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572132" y="2143116"/>
            <a:ext cx="2571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 (2)</a:t>
            </a:r>
          </a:p>
          <a:p>
            <a:r>
              <a:rPr lang="ru-RU" dirty="0" smtClean="0"/>
              <a:t>Ж (1)</a:t>
            </a:r>
          </a:p>
          <a:p>
            <a:r>
              <a:rPr lang="ru-RU" dirty="0" smtClean="0"/>
              <a:t>Е (2)</a:t>
            </a:r>
          </a:p>
          <a:p>
            <a:r>
              <a:rPr lang="ru-RU" dirty="0" smtClean="0"/>
              <a:t>В (3)</a:t>
            </a:r>
          </a:p>
          <a:p>
            <a:r>
              <a:rPr lang="ru-RU" dirty="0" smtClean="0"/>
              <a:t>Г (В+Е)=2+3=5</a:t>
            </a:r>
          </a:p>
          <a:p>
            <a:r>
              <a:rPr lang="ru-RU" dirty="0" smtClean="0"/>
              <a:t>Б (Д+В)=2+3=5</a:t>
            </a:r>
          </a:p>
          <a:p>
            <a:r>
              <a:rPr lang="ru-RU" dirty="0" smtClean="0"/>
              <a:t>А (Б+В+Г)=5+3+5=13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285728"/>
          <a:ext cx="7858180" cy="946404"/>
        </p:xfrm>
        <a:graphic>
          <a:graphicData uri="http://schemas.openxmlformats.org/drawingml/2006/table">
            <a:tbl>
              <a:tblPr/>
              <a:tblGrid>
                <a:gridCol w="857256"/>
                <a:gridCol w="3226229"/>
                <a:gridCol w="2846001"/>
                <a:gridCol w="928694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B13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Умение анализировать результат исполнения алгоритма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mbria"/>
                        <a:ea typeface="Calibri"/>
                        <a:cs typeface="TimesNewRomanPSMT"/>
                      </a:endParaRPr>
                    </a:p>
                    <a:p>
                      <a:pPr marL="9525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mbria"/>
                          <a:ea typeface="Calibri"/>
                          <a:cs typeface="TimesNewRomanPSMT"/>
                        </a:rPr>
                        <a:t>Применение </a:t>
                      </a: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знаний и умений в новой ситуации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42910" y="1571612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нужно знать</a:t>
            </a:r>
            <a:r>
              <a:rPr lang="ru-RU" dirty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уметь строить дерево решений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уметь искать одинаковые числа в списке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уметь считать разные числа в списке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00100" y="2928934"/>
            <a:ext cx="7286676" cy="26852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Пример задания: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У исполнителя Калькулятор две команды: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1. прибавь 3,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2. вычти 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Первая из них увеличивает число на экране на 3, вторая – уменьшает его на 2 (отрицательные числа допускаются).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Программа для Калькулятора – это последовательность команд. Сколько различных чисел можно получить  из числа 1 с помощью программы, которая содержит ровно 5 команд?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428604"/>
          <a:ext cx="8001055" cy="822960"/>
        </p:xfrm>
        <a:graphic>
          <a:graphicData uri="http://schemas.openxmlformats.org/drawingml/2006/table">
            <a:tbl>
              <a:tblPr/>
              <a:tblGrid>
                <a:gridCol w="857256"/>
                <a:gridCol w="3300473"/>
                <a:gridCol w="2689605"/>
                <a:gridCol w="1153721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B14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4138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Умение анализировать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4138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программу, использующую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4138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процедуры и функции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Применение знаний и умений в новой ситуации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1714488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нужно знать</a:t>
            </a:r>
            <a:r>
              <a:rPr lang="ru-RU" dirty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функция – это вспомогательный алгоритм, который возвращает некоторое </a:t>
            </a:r>
            <a:r>
              <a:rPr lang="ru-RU" dirty="0" smtClean="0"/>
              <a:t>значение–результат</a:t>
            </a:r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ru-RU" dirty="0"/>
              <a:t>цикл для поиска наибольшего значения выглядит точно так же, только знак &lt; нужно заменить на знак &gt;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если функция представляет собой квадратный трехчлен вида </a:t>
            </a:r>
            <a:r>
              <a:rPr lang="ru-RU" dirty="0" smtClean="0"/>
              <a:t>                  </a:t>
            </a:r>
            <a:r>
              <a:rPr lang="ru-RU" dirty="0"/>
              <a:t>то абсцисса, соответствующая точке минимума, вычисляется по формуле</a:t>
            </a:r>
          </a:p>
          <a:p>
            <a:pPr lvl="0">
              <a:buFont typeface="Arial" pitchFamily="34" charset="0"/>
              <a:buChar char="•"/>
            </a:pPr>
            <a:endParaRPr lang="ru-RU" dirty="0" smtClean="0"/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если </a:t>
            </a:r>
            <a:r>
              <a:rPr lang="ru-RU" dirty="0"/>
              <a:t>квадратный трехчлен задан в виде </a:t>
            </a:r>
            <a:r>
              <a:rPr lang="en-US" dirty="0" smtClean="0"/>
              <a:t>                           </a:t>
            </a:r>
            <a:r>
              <a:rPr lang="ru-RU" dirty="0" smtClean="0"/>
              <a:t>   , </a:t>
            </a:r>
            <a:r>
              <a:rPr lang="ru-RU" dirty="0"/>
              <a:t>то абсцисса, соответствующая точке минимума, вычисляется по формуле</a:t>
            </a:r>
          </a:p>
          <a:p>
            <a:pPr lvl="0"/>
            <a:endParaRPr lang="ru-RU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357290" y="3606895"/>
          <a:ext cx="1000132" cy="607923"/>
        </p:xfrm>
        <a:graphic>
          <a:graphicData uri="http://schemas.openxmlformats.org/presentationml/2006/ole">
            <p:oleObj spid="_x0000_s34818" name="Формула" r:id="rId3" imgW="647640" imgH="39348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7286644" y="3143248"/>
          <a:ext cx="1571636" cy="294682"/>
        </p:xfrm>
        <a:graphic>
          <a:graphicData uri="http://schemas.openxmlformats.org/presentationml/2006/ole">
            <p:oleObj spid="_x0000_s34819" name="Формула" r:id="rId4" imgW="1218960" imgH="22860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4929190" y="4214818"/>
          <a:ext cx="2000264" cy="285752"/>
        </p:xfrm>
        <a:graphic>
          <a:graphicData uri="http://schemas.openxmlformats.org/presentationml/2006/ole">
            <p:oleObj spid="_x0000_s34820" name="Формула" r:id="rId5" imgW="1422360" imgH="20304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7072330" y="4500570"/>
          <a:ext cx="1143008" cy="571504"/>
        </p:xfrm>
        <a:graphic>
          <a:graphicData uri="http://schemas.openxmlformats.org/presentationml/2006/ole">
            <p:oleObj spid="_x0000_s34821" name="Формула" r:id="rId6" imgW="7873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Пример задания:</a:t>
            </a:r>
          </a:p>
          <a:p>
            <a:r>
              <a:rPr lang="ru-RU" dirty="0" smtClean="0"/>
              <a:t>Определите, какое число будет напечатано в результате выполнения</a:t>
            </a:r>
            <a:r>
              <a:rPr lang="en-US" dirty="0" smtClean="0"/>
              <a:t> </a:t>
            </a:r>
            <a:r>
              <a:rPr lang="ru-RU" dirty="0" smtClean="0"/>
              <a:t>следующего алгоритма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535782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Бейсик Паскаль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1000108"/>
          <a:ext cx="7119966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983"/>
                <a:gridCol w="3559983"/>
              </a:tblGrid>
              <a:tr h="48545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Бейсик</a:t>
                      </a:r>
                    </a:p>
                    <a:p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DIM A, B, T, M, R AS INTEGER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 = -20: B = 20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M = A: R = F(A)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FOR T = A TO B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IF F(T) &lt; R THEN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M = T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R = F(T)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 IF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NEXT T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PRINT M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FUNCTION F (x)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 = 4 * (x - 1) * (x - 3)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 FUNCTION</a:t>
                      </a: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Паскаль</a:t>
                      </a:r>
                    </a:p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Var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a,b,t,M,R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:integer;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Function F(x:integer):integer;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begin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F:=4*(x-1)*(x-3);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BEGIN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a:=-20; b:=20;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M:=a; R:=F(a);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for t:= a to b do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begin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if (F(t)&lt;R)then begin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M:=t;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R:=F(t);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end;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write(M);</a:t>
                      </a:r>
                      <a:endParaRPr lang="ru-RU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End.</a:t>
                      </a:r>
                      <a:endParaRPr lang="ru-RU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Обзор интернет ресурсов </a:t>
            </a:r>
          </a:p>
          <a:p>
            <a:pPr algn="ctr"/>
            <a:r>
              <a:rPr lang="ru-RU" sz="36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по подготовке к ЕГЭ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200024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http://scro.ru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http://www.it-n.ru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http://fipi.ru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http://ege.yandex.ru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http://kpolyakov.narod.ru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4" y="1571612"/>
          <a:ext cx="7572428" cy="1828800"/>
        </p:xfrm>
        <a:graphic>
          <a:graphicData uri="http://schemas.openxmlformats.org/drawingml/2006/table">
            <a:tbl>
              <a:tblPr/>
              <a:tblGrid>
                <a:gridCol w="2143140"/>
                <a:gridCol w="2074068"/>
                <a:gridCol w="1677610"/>
                <a:gridCol w="1677610"/>
              </a:tblGrid>
              <a:tr h="244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Для учителя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СОШ № 77,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кабинет № 18</a:t>
                      </a: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пятница</a:t>
                      </a: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14.30-15.30</a:t>
                      </a: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Для ученика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СОШ № 77,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кабинет № 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среда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14.30-15.30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45809" marR="4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00100" y="428604"/>
            <a:ext cx="70615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График консультаций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4071943"/>
            <a:ext cx="592935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Контакты: </a:t>
            </a:r>
            <a:r>
              <a:rPr lang="en-US" sz="2800" i="1" dirty="0" smtClean="0">
                <a:solidFill>
                  <a:schemeClr val="accent2"/>
                </a:solidFill>
                <a:hlinkClick r:id="rId2"/>
              </a:rPr>
              <a:t>ruza77@yandex.ru</a:t>
            </a:r>
            <a:r>
              <a:rPr lang="ru-RU" sz="2800" i="1" dirty="0" smtClean="0">
                <a:solidFill>
                  <a:schemeClr val="accent2"/>
                </a:solidFill>
              </a:rPr>
              <a:t>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тел. 8918-301-35-37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5" y="214290"/>
          <a:ext cx="8215369" cy="2866644"/>
        </p:xfrm>
        <a:graphic>
          <a:graphicData uri="http://schemas.openxmlformats.org/drawingml/2006/table">
            <a:tbl>
              <a:tblPr/>
              <a:tblGrid>
                <a:gridCol w="1243993"/>
                <a:gridCol w="2613658"/>
                <a:gridCol w="3173094"/>
                <a:gridCol w="1184624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Arial"/>
                        </a:rPr>
                        <a:t>Обозначение задания в работе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-BoldMT"/>
                        </a:rPr>
                        <a:t>Проверяемые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-BoldMT"/>
                        </a:rPr>
                        <a:t>элементы содержания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Вид деятельности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Уровень сложности задания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mbria"/>
                          <a:ea typeface="Calibri"/>
                          <a:cs typeface="Times New Roman"/>
                        </a:rPr>
                        <a:t>А2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представлять и считывать данные в разных типах информационных моделей (схемы, карты, таблицы, графики и формулы)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Интерпретировать результаты, получаемые в ходе моделирования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реальных процессов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642910" y="3139248"/>
            <a:ext cx="8001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dirty="0">
                <a:ea typeface="Calibri" pitchFamily="34" charset="0"/>
                <a:cs typeface="Times New Roman" pitchFamily="18" charset="0"/>
              </a:rPr>
              <a:t>Что нужно знать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в принципе, особых дополнительных знаний, кроме здравого смысла и умения перебирать варианты (не пропустив ни одного!) здесь, как правило, не требуется.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полезно знать, что такое </a:t>
            </a:r>
            <a:r>
              <a:rPr lang="ru-RU" i="1" dirty="0" smtClean="0"/>
              <a:t>граф</a:t>
            </a:r>
            <a:r>
              <a:rPr lang="ru-RU" dirty="0" smtClean="0"/>
              <a:t> (это набор вершин и соединяющих их ребер) и как он описывается в виде таблицы, хотя, как правило, все необходимые объяснения даны в формулировке задания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чаще всего используется </a:t>
            </a:r>
            <a:r>
              <a:rPr lang="ru-RU" i="1" dirty="0" smtClean="0"/>
              <a:t>взвешенный граф</a:t>
            </a:r>
            <a:r>
              <a:rPr lang="ru-RU" dirty="0" smtClean="0"/>
              <a:t>, где с каждым ребром связано некоторое число (вес), оно может обозначать, например, расстояние между городами или стоимость перевозки.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57188" y="1504964"/>
            <a:ext cx="8215312" cy="1054074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r>
              <a:rPr lang="ru-RU" sz="2800" b="1" dirty="0">
                <a:latin typeface="Cambria" pitchFamily="18" charset="0"/>
              </a:rPr>
              <a:t>Пример </a:t>
            </a:r>
            <a:r>
              <a:rPr lang="ru-RU" sz="2800" b="1">
                <a:latin typeface="Cambria" pitchFamily="18" charset="0"/>
              </a:rPr>
              <a:t>задания</a:t>
            </a:r>
            <a:r>
              <a:rPr lang="ru-RU" sz="2800" b="1" smtClean="0">
                <a:latin typeface="Cambria" pitchFamily="18" charset="0"/>
              </a:rPr>
              <a:t>:</a:t>
            </a:r>
          </a:p>
          <a:p>
            <a:endParaRPr lang="ru-RU" sz="2800" b="1" dirty="0">
              <a:latin typeface="Cambria" pitchFamily="18" charset="0"/>
            </a:endParaRP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642938" y="3929063"/>
            <a:ext cx="8143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8кГц=2</a:t>
            </a:r>
            <a:r>
              <a:rPr lang="ru-RU" baseline="30000">
                <a:latin typeface="Century Schoolbook" pitchFamily="18" charset="0"/>
              </a:rPr>
              <a:t>3</a:t>
            </a:r>
            <a:r>
              <a:rPr lang="ru-RU">
                <a:latin typeface="Century Schoolbook" pitchFamily="18" charset="0"/>
              </a:rPr>
              <a:t>*125*2</a:t>
            </a:r>
            <a:r>
              <a:rPr lang="ru-RU" baseline="30000">
                <a:latin typeface="Century Schoolbook" pitchFamily="18" charset="0"/>
              </a:rPr>
              <a:t>3</a:t>
            </a:r>
            <a:r>
              <a:rPr lang="ru-RU">
                <a:latin typeface="Century Schoolbook" pitchFamily="18" charset="0"/>
              </a:rPr>
              <a:t>=2</a:t>
            </a:r>
            <a:r>
              <a:rPr lang="ru-RU" baseline="30000">
                <a:latin typeface="Century Schoolbook" pitchFamily="18" charset="0"/>
              </a:rPr>
              <a:t>6</a:t>
            </a:r>
            <a:r>
              <a:rPr lang="ru-RU">
                <a:latin typeface="Century Schoolbook" pitchFamily="18" charset="0"/>
              </a:rPr>
              <a:t>*125Гц		2минуты=2*15*2</a:t>
            </a:r>
            <a:r>
              <a:rPr lang="ru-RU" baseline="30000">
                <a:latin typeface="Century Schoolbook" pitchFamily="18" charset="0"/>
              </a:rPr>
              <a:t>2</a:t>
            </a:r>
            <a:r>
              <a:rPr lang="ru-RU">
                <a:latin typeface="Century Schoolbook" pitchFamily="18" charset="0"/>
              </a:rPr>
              <a:t>=15*2</a:t>
            </a:r>
            <a:r>
              <a:rPr lang="ru-RU" baseline="30000">
                <a:latin typeface="Century Schoolbook" pitchFamily="18" charset="0"/>
              </a:rPr>
              <a:t>3</a:t>
            </a:r>
          </a:p>
        </p:txBody>
      </p:sp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1751013" y="4760913"/>
            <a:ext cx="1963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Century Schoolbook" pitchFamily="18" charset="0"/>
              </a:rPr>
              <a:t>2</a:t>
            </a:r>
            <a:r>
              <a:rPr lang="ru-RU" baseline="30000">
                <a:solidFill>
                  <a:srgbClr val="000000"/>
                </a:solidFill>
                <a:latin typeface="Century Schoolbook" pitchFamily="18" charset="0"/>
              </a:rPr>
              <a:t>6</a:t>
            </a:r>
            <a:r>
              <a:rPr lang="ru-RU">
                <a:solidFill>
                  <a:srgbClr val="000000"/>
                </a:solidFill>
                <a:latin typeface="Century Schoolbook" pitchFamily="18" charset="0"/>
              </a:rPr>
              <a:t>*125*</a:t>
            </a:r>
            <a:r>
              <a:rPr lang="ru-RU">
                <a:latin typeface="Century Schoolbook" pitchFamily="18" charset="0"/>
              </a:rPr>
              <a:t>15*2</a:t>
            </a:r>
            <a:r>
              <a:rPr lang="ru-RU" baseline="30000">
                <a:latin typeface="Century Schoolbook" pitchFamily="18" charset="0"/>
              </a:rPr>
              <a:t>3</a:t>
            </a:r>
            <a:r>
              <a:rPr lang="ru-RU">
                <a:latin typeface="Century Schoolbook" pitchFamily="18" charset="0"/>
              </a:rPr>
              <a:t>*2</a:t>
            </a:r>
            <a:r>
              <a:rPr lang="ru-RU" baseline="30000">
                <a:latin typeface="Century Schoolbook" pitchFamily="18" charset="0"/>
              </a:rPr>
              <a:t>4</a:t>
            </a:r>
          </a:p>
          <a:p>
            <a:pPr algn="ctr"/>
            <a:r>
              <a:rPr lang="ru-RU">
                <a:latin typeface="Century Schoolbook" pitchFamily="18" charset="0"/>
              </a:rPr>
              <a:t>2</a:t>
            </a:r>
            <a:r>
              <a:rPr lang="ru-RU" baseline="30000">
                <a:latin typeface="Century Schoolbook" pitchFamily="18" charset="0"/>
              </a:rPr>
              <a:t>23</a:t>
            </a:r>
            <a:endParaRPr lang="ru-RU">
              <a:latin typeface="Century Schoolbook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10244" idx="1"/>
            <a:endCxn id="10244" idx="3"/>
          </p:cNvCxnSpPr>
          <p:nvPr/>
        </p:nvCxnSpPr>
        <p:spPr>
          <a:xfrm rot="10800000" flipH="1">
            <a:off x="1751013" y="5083175"/>
            <a:ext cx="19637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TextBox 10"/>
          <p:cNvSpPr txBox="1">
            <a:spLocks noChangeArrowheads="1"/>
          </p:cNvSpPr>
          <p:nvPr/>
        </p:nvSpPr>
        <p:spPr bwMode="auto">
          <a:xfrm>
            <a:off x="3857625" y="4786313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2</a:t>
            </a:r>
            <a:r>
              <a:rPr lang="ru-RU" baseline="30000">
                <a:latin typeface="Century Schoolbook" pitchFamily="18" charset="0"/>
              </a:rPr>
              <a:t>13</a:t>
            </a:r>
            <a:r>
              <a:rPr lang="ru-RU">
                <a:latin typeface="Century Schoolbook" pitchFamily="18" charset="0"/>
              </a:rPr>
              <a:t>*125*15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86188" y="5072063"/>
            <a:ext cx="1428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Прямоугольник 13"/>
          <p:cNvSpPr>
            <a:spLocks noChangeArrowheads="1"/>
          </p:cNvSpPr>
          <p:nvPr/>
        </p:nvSpPr>
        <p:spPr bwMode="auto">
          <a:xfrm>
            <a:off x="4286250" y="5072063"/>
            <a:ext cx="48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latin typeface="Century Schoolbook" pitchFamily="18" charset="0"/>
              </a:rPr>
              <a:t>2</a:t>
            </a:r>
            <a:r>
              <a:rPr lang="ru-RU" baseline="30000">
                <a:solidFill>
                  <a:srgbClr val="000000"/>
                </a:solidFill>
                <a:latin typeface="Century Schoolbook" pitchFamily="18" charset="0"/>
              </a:rPr>
              <a:t>23</a:t>
            </a:r>
            <a:endParaRPr lang="ru-RU">
              <a:solidFill>
                <a:srgbClr val="000000"/>
              </a:solidFill>
              <a:latin typeface="Century Schoolbook" pitchFamily="18" charset="0"/>
            </a:endParaRPr>
          </a:p>
        </p:txBody>
      </p:sp>
      <p:sp>
        <p:nvSpPr>
          <p:cNvPr id="10249" name="TextBox 14"/>
          <p:cNvSpPr txBox="1">
            <a:spLocks noChangeArrowheads="1"/>
          </p:cNvSpPr>
          <p:nvPr/>
        </p:nvSpPr>
        <p:spPr bwMode="auto">
          <a:xfrm>
            <a:off x="3571875" y="49164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=</a:t>
            </a:r>
          </a:p>
        </p:txBody>
      </p:sp>
      <p:sp>
        <p:nvSpPr>
          <p:cNvPr id="10250" name="TextBox 15"/>
          <p:cNvSpPr txBox="1">
            <a:spLocks noChangeArrowheads="1"/>
          </p:cNvSpPr>
          <p:nvPr/>
        </p:nvSpPr>
        <p:spPr bwMode="auto">
          <a:xfrm>
            <a:off x="5214938" y="4857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=</a:t>
            </a:r>
          </a:p>
        </p:txBody>
      </p:sp>
      <p:sp>
        <p:nvSpPr>
          <p:cNvPr id="10251" name="TextBox 16"/>
          <p:cNvSpPr txBox="1">
            <a:spLocks noChangeArrowheads="1"/>
          </p:cNvSpPr>
          <p:nvPr/>
        </p:nvSpPr>
        <p:spPr bwMode="auto">
          <a:xfrm>
            <a:off x="5500688" y="4714875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125*15</a:t>
            </a:r>
          </a:p>
        </p:txBody>
      </p:sp>
      <p:sp>
        <p:nvSpPr>
          <p:cNvPr id="10252" name="Прямоугольник 17"/>
          <p:cNvSpPr>
            <a:spLocks noChangeArrowheads="1"/>
          </p:cNvSpPr>
          <p:nvPr/>
        </p:nvSpPr>
        <p:spPr bwMode="auto">
          <a:xfrm>
            <a:off x="5715000" y="5072063"/>
            <a:ext cx="48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latin typeface="Century Schoolbook" pitchFamily="18" charset="0"/>
              </a:rPr>
              <a:t>2</a:t>
            </a:r>
            <a:r>
              <a:rPr lang="ru-RU" baseline="30000">
                <a:solidFill>
                  <a:srgbClr val="000000"/>
                </a:solidFill>
                <a:latin typeface="Century Schoolbook" pitchFamily="18" charset="0"/>
              </a:rPr>
              <a:t>10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500688" y="5072063"/>
            <a:ext cx="9286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4" name="TextBox 20"/>
          <p:cNvSpPr txBox="1">
            <a:spLocks noChangeArrowheads="1"/>
          </p:cNvSpPr>
          <p:nvPr/>
        </p:nvSpPr>
        <p:spPr bwMode="auto">
          <a:xfrm>
            <a:off x="6429375" y="4857750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≈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285728"/>
          <a:ext cx="7429551" cy="946404"/>
        </p:xfrm>
        <a:graphic>
          <a:graphicData uri="http://schemas.openxmlformats.org/drawingml/2006/table">
            <a:tbl>
              <a:tblPr/>
              <a:tblGrid>
                <a:gridCol w="785818"/>
                <a:gridCol w="2643206"/>
                <a:gridCol w="2929215"/>
                <a:gridCol w="1071312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B3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Знание основных конструкций языка программирования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Применение знаний и умений в стандартной ситуации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8596" y="1571612"/>
            <a:ext cx="807246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Что нужно знать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основные конструкции языка программирования: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объявление переменных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оператор присваивания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оператор вывода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циклы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уметь выполнять ручную прокрутку программы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уметь выделять переменную цикла, от изменения которой зависит количество шагов цикла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уметь определять количество шагов цикла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уметь определять переменную, которая выводится на экран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формулу для вычисления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ного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члена и суммы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первых 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членов арифметической последовательности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0" y="457200"/>
          <a:ext cx="123825" cy="142875"/>
        </p:xfrm>
        <a:graphic>
          <a:graphicData uri="http://schemas.openxmlformats.org/presentationml/2006/ole">
            <p:oleObj spid="_x0000_s35841" name="Формула" r:id="rId3" imgW="126835" imgH="139518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628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Пример задания:</a:t>
            </a:r>
          </a:p>
          <a:p>
            <a:r>
              <a:rPr lang="ru-RU" dirty="0" smtClean="0"/>
              <a:t>Определите</a:t>
            </a:r>
            <a:r>
              <a:rPr lang="ru-RU" dirty="0"/>
              <a:t>, что будет напечатано в результате работы </a:t>
            </a:r>
            <a:r>
              <a:rPr lang="ru-RU" dirty="0" smtClean="0"/>
              <a:t>следующего фрагмента </a:t>
            </a:r>
            <a:r>
              <a:rPr lang="ru-RU" dirty="0"/>
              <a:t>программы: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178592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k, s : integer;</a:t>
            </a:r>
          </a:p>
          <a:p>
            <a:r>
              <a:rPr lang="en-US" dirty="0"/>
              <a:t>BEGIN</a:t>
            </a:r>
          </a:p>
          <a:p>
            <a:r>
              <a:rPr lang="en-US" dirty="0"/>
              <a:t>s:=0;</a:t>
            </a:r>
          </a:p>
          <a:p>
            <a:r>
              <a:rPr lang="en-US" dirty="0"/>
              <a:t>k:=0;</a:t>
            </a:r>
          </a:p>
          <a:p>
            <a:r>
              <a:rPr lang="en-US" dirty="0"/>
              <a:t>while s&lt;1024 do</a:t>
            </a:r>
          </a:p>
          <a:p>
            <a:r>
              <a:rPr lang="en-US" dirty="0"/>
              <a:t>begin</a:t>
            </a:r>
          </a:p>
          <a:p>
            <a:r>
              <a:rPr lang="en-US" dirty="0"/>
              <a:t>s:=s+10;</a:t>
            </a:r>
          </a:p>
          <a:p>
            <a:r>
              <a:rPr lang="en-US" dirty="0"/>
              <a:t>k:=k+1;</a:t>
            </a:r>
          </a:p>
          <a:p>
            <a:r>
              <a:rPr lang="en-US" dirty="0"/>
              <a:t>end;</a:t>
            </a:r>
          </a:p>
          <a:p>
            <a:r>
              <a:rPr lang="en-US" dirty="0"/>
              <a:t>write(k</a:t>
            </a:r>
            <a:r>
              <a:rPr lang="en-US" dirty="0" smtClean="0"/>
              <a:t>);</a:t>
            </a: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1857364"/>
          <a:ext cx="700092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7058"/>
                <a:gridCol w="283404"/>
                <a:gridCol w="3500462"/>
              </a:tblGrid>
              <a:tr h="35719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Бейсик</a:t>
                      </a:r>
                    </a:p>
                    <a:p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DIM k, s AS INTEGER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s = 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k = 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WHILE s &lt; 1024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s = s + 10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k = k + 1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WEND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PRINT k</a:t>
                      </a: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Паскаль</a:t>
                      </a:r>
                    </a:p>
                    <a:p>
                      <a:r>
                        <a:rPr kumimoji="0" lang="en-US" sz="1800" b="1" kern="1200" baseline="0" dirty="0" err="1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k, s : integer;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s:=0;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k:=0;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while s&lt;1024 do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s:=s+10;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k:=k+1;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end;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write(k);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ru-RU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END.</a:t>
                      </a:r>
                      <a:endParaRPr lang="ru-RU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85728"/>
          <a:ext cx="8001055" cy="1219200"/>
        </p:xfrm>
        <a:graphic>
          <a:graphicData uri="http://schemas.openxmlformats.org/drawingml/2006/table">
            <a:tbl>
              <a:tblPr/>
              <a:tblGrid>
                <a:gridCol w="785817"/>
                <a:gridCol w="2928958"/>
                <a:gridCol w="3132559"/>
                <a:gridCol w="1153721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B4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/>
                          <a:ea typeface="Calibri"/>
                          <a:cs typeface="TimesNewRomanPSMT"/>
                        </a:rPr>
                        <a:t>Знания о методах измерения количества информации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/>
                          <a:ea typeface="Calibri"/>
                          <a:cs typeface="TimesNewRomanPSMT"/>
                        </a:rPr>
                        <a:t>Воспроизведение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41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/>
                          <a:ea typeface="Calibri"/>
                          <a:cs typeface="TimesNewRomanPSMT"/>
                        </a:rPr>
                        <a:t>представлений или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41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/>
                          <a:ea typeface="Calibri"/>
                          <a:cs typeface="TimesNewRomanPSMT"/>
                        </a:rPr>
                        <a:t>знаний  (при выполнении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41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/>
                          <a:ea typeface="Calibri"/>
                          <a:cs typeface="TimesNewRomanPSMT"/>
                        </a:rPr>
                        <a:t>практических заданий)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Б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00166" y="1643050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нужно знать</a:t>
            </a:r>
            <a:r>
              <a:rPr lang="ru-RU" dirty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русский алфавит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принципы работы с числами, записанными в позиционных системах счисления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00100" y="3000372"/>
            <a:ext cx="7358114" cy="3239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Пример задания:</a:t>
            </a: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Все 5-буквенные слова, составленные из букв А, О, У, записаны в алфавитном порядке.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Вот начало списка: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1. ААААА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2. ААААО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3. ААААУ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4. АААОА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……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Запишите слово, которое стоит на 240-м месте от начала списка.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357166"/>
            <a:ext cx="8286808" cy="62478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Решение ( идея М.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Густокашина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 условию задачи важно только то, что используется набор из трех разных символов, для которых задан порядок (алфавитный); поэтому для вычислений можно использовать три любые символа, например, цифры 0, 1 и 2 (для них порядок очевиден – по возрастанию)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выпишем начало списка, заменив буквы на цифры: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1. 00000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2. 00001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3. 00002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4. 00010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……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это напоминает (в самом деле, так оно и есть!) числа, записанные в троичной системе счисления в порядке возрастания: на первом месте стоит число 0, на втором – 1 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тогда легко понять, что 240-м месте стоит число 239, записанное в троичной системе счисления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переведем 239 в троичную систему: 239 = 22212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заменяем обратно цифры на буквы: 22212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УУУОУ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Ответ:  УУУОУ.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28596" y="294725"/>
            <a:ext cx="8286808" cy="6563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Еще пример задания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(автор – В.В. Путилов)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Все 5-буквенные слова, составленные из 5 букв А, К, Л, О, Ш, записаны в алфавитном порядке.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Вот начало списка: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1. ААААА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2. ААААК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3. ААААЛ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4. ААААО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5. ААААШ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4. АААКА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……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 каком месте от начала списка стоит слово ШКОЛА? 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b="1" dirty="0"/>
              <a:t>Решение: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 аналогии с предыдущим решением будем использовать пятеричную систему счисления с заменой А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0, К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1, Л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2, О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3 и Ш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4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слово ШКОЛА запишется в новом коде так: 41320</a:t>
            </a:r>
            <a:r>
              <a:rPr lang="ru-RU" baseline="-25000" dirty="0"/>
              <a:t>5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переводим это число в десятичную систему: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41320</a:t>
            </a:r>
            <a:r>
              <a:rPr lang="ru-RU" baseline="-25000" dirty="0"/>
              <a:t>5 </a:t>
            </a:r>
            <a:r>
              <a:rPr lang="ru-RU" dirty="0"/>
              <a:t>= 4</a:t>
            </a:r>
            <a:r>
              <a:rPr lang="ru-RU" dirty="0">
                <a:sym typeface="Symbol"/>
              </a:rPr>
              <a:t></a:t>
            </a:r>
            <a:r>
              <a:rPr lang="ru-RU" dirty="0"/>
              <a:t>5</a:t>
            </a:r>
            <a:r>
              <a:rPr lang="ru-RU" baseline="30000" dirty="0"/>
              <a:t>4</a:t>
            </a:r>
            <a:r>
              <a:rPr lang="ru-RU" dirty="0"/>
              <a:t> + 1</a:t>
            </a:r>
            <a:r>
              <a:rPr lang="ru-RU" dirty="0">
                <a:sym typeface="Symbol"/>
              </a:rPr>
              <a:t></a:t>
            </a:r>
            <a:r>
              <a:rPr lang="ru-RU" dirty="0"/>
              <a:t>5</a:t>
            </a:r>
            <a:r>
              <a:rPr lang="ru-RU" baseline="30000" dirty="0"/>
              <a:t>3</a:t>
            </a:r>
            <a:r>
              <a:rPr lang="ru-RU" dirty="0"/>
              <a:t> + 3</a:t>
            </a:r>
            <a:r>
              <a:rPr lang="ru-RU" dirty="0">
                <a:sym typeface="Symbol"/>
              </a:rPr>
              <a:t></a:t>
            </a:r>
            <a:r>
              <a:rPr lang="ru-RU" dirty="0"/>
              <a:t>5</a:t>
            </a:r>
            <a:r>
              <a:rPr lang="ru-RU" baseline="30000" dirty="0"/>
              <a:t>2</a:t>
            </a:r>
            <a:r>
              <a:rPr lang="ru-RU" dirty="0"/>
              <a:t> + 2</a:t>
            </a:r>
            <a:r>
              <a:rPr lang="ru-RU" dirty="0">
                <a:sym typeface="Symbol"/>
              </a:rPr>
              <a:t></a:t>
            </a:r>
            <a:r>
              <a:rPr lang="ru-RU" dirty="0"/>
              <a:t>5</a:t>
            </a:r>
            <a:r>
              <a:rPr lang="ru-RU" baseline="30000" dirty="0"/>
              <a:t>1</a:t>
            </a:r>
            <a:r>
              <a:rPr lang="ru-RU" dirty="0"/>
              <a:t> = 2710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поскольку нумерация элементов списка начинается с 1, а числа в пятеричной системе – с нуля, к полученному результату нужно прибавить 1, тогда…</a:t>
            </a:r>
          </a:p>
          <a:p>
            <a:pPr lvl="0"/>
            <a:r>
              <a:rPr lang="ru-RU" dirty="0"/>
              <a:t>Ответ:  2711.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571480"/>
          <a:ext cx="7786710" cy="1261872"/>
        </p:xfrm>
        <a:graphic>
          <a:graphicData uri="http://schemas.openxmlformats.org/drawingml/2006/table">
            <a:tbl>
              <a:tblPr/>
              <a:tblGrid>
                <a:gridCol w="857256"/>
                <a:gridCol w="3286148"/>
                <a:gridCol w="2520493"/>
                <a:gridCol w="1122813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B7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545" marR="4254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Анализ алгоритма, содержащего вспомогательные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413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алгоритмы, цикл и ветвление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Calibri"/>
                          <a:cs typeface="TimesNewRomanPSMT"/>
                        </a:rPr>
                        <a:t>Применение знаний и умений в новой ситуации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D7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85786" y="2428868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нужно знать</a:t>
            </a:r>
            <a:r>
              <a:rPr lang="ru-RU" dirty="0"/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операции целочисленного деления (</a:t>
            </a:r>
            <a:r>
              <a:rPr lang="en-US" b="1" dirty="0"/>
              <a:t>div</a:t>
            </a:r>
            <a:r>
              <a:rPr lang="ru-RU" dirty="0"/>
              <a:t>) и взятия остатка (</a:t>
            </a:r>
            <a:r>
              <a:rPr lang="en-US" b="1" dirty="0"/>
              <a:t>mod</a:t>
            </a:r>
            <a:r>
              <a:rPr lang="ru-RU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как работают операторы присваивания, циклы и условные операторы в языке программирования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857628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Пример задания:</a:t>
            </a:r>
          </a:p>
          <a:p>
            <a:r>
              <a:rPr lang="ru-RU" dirty="0" smtClean="0"/>
              <a:t>Ниже </a:t>
            </a:r>
            <a:r>
              <a:rPr lang="ru-RU" dirty="0"/>
              <a:t>на </a:t>
            </a:r>
            <a:r>
              <a:rPr lang="en-US" dirty="0" smtClean="0"/>
              <a:t>2</a:t>
            </a:r>
            <a:r>
              <a:rPr lang="ru-RU" dirty="0" smtClean="0"/>
              <a:t>-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/>
              <a:t>языках записан алгоритм. Получив на вход число </a:t>
            </a:r>
            <a:r>
              <a:rPr lang="ru-RU" dirty="0" err="1"/>
              <a:t>x</a:t>
            </a:r>
            <a:r>
              <a:rPr lang="ru-RU" dirty="0"/>
              <a:t>, </a:t>
            </a:r>
            <a:r>
              <a:rPr lang="ru-RU" dirty="0" smtClean="0"/>
              <a:t>этот</a:t>
            </a:r>
            <a:r>
              <a:rPr lang="en-US" dirty="0" smtClean="0"/>
              <a:t> </a:t>
            </a:r>
            <a:r>
              <a:rPr lang="ru-RU" dirty="0" smtClean="0"/>
              <a:t>алгоритм </a:t>
            </a:r>
            <a:r>
              <a:rPr lang="ru-RU" dirty="0"/>
              <a:t>печатает два числа L и M. Укажите наибольшее из таких чисел </a:t>
            </a:r>
            <a:r>
              <a:rPr lang="ru-RU" dirty="0" err="1" smtClean="0"/>
              <a:t>x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при </a:t>
            </a:r>
            <a:r>
              <a:rPr lang="ru-RU" dirty="0"/>
              <a:t>вводе которых алгоритм печатает сначала 3, а потом 7.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</TotalTime>
  <Words>1556</Words>
  <Application>Microsoft Office PowerPoint</Application>
  <PresentationFormat>Экран (4:3)</PresentationFormat>
  <Paragraphs>289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Эркер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бухгалтер</dc:creator>
  <cp:lastModifiedBy>УЧИТЕЛЬ</cp:lastModifiedBy>
  <cp:revision>44</cp:revision>
  <dcterms:created xsi:type="dcterms:W3CDTF">2012-03-27T16:34:33Z</dcterms:created>
  <dcterms:modified xsi:type="dcterms:W3CDTF">2014-03-06T12:36:43Z</dcterms:modified>
</cp:coreProperties>
</file>