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7" r:id="rId2"/>
    <p:sldId id="278" r:id="rId3"/>
    <p:sldId id="265" r:id="rId4"/>
    <p:sldId id="290" r:id="rId5"/>
    <p:sldId id="291" r:id="rId6"/>
    <p:sldId id="297" r:id="rId7"/>
    <p:sldId id="299" r:id="rId8"/>
    <p:sldId id="292" r:id="rId9"/>
    <p:sldId id="300" r:id="rId10"/>
    <p:sldId id="301" r:id="rId11"/>
    <p:sldId id="302" r:id="rId12"/>
    <p:sldId id="280" r:id="rId13"/>
    <p:sldId id="270" r:id="rId14"/>
    <p:sldId id="305" r:id="rId15"/>
    <p:sldId id="293" r:id="rId16"/>
    <p:sldId id="268" r:id="rId17"/>
    <p:sldId id="269" r:id="rId18"/>
    <p:sldId id="303" r:id="rId19"/>
    <p:sldId id="271" r:id="rId20"/>
    <p:sldId id="30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543" autoAdjust="0"/>
    <p:restoredTop sz="94660"/>
  </p:normalViewPr>
  <p:slideViewPr>
    <p:cSldViewPr>
      <p:cViewPr varScale="1">
        <p:scale>
          <a:sx n="70" d="100"/>
          <a:sy n="70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Лист1!$A$1:$A$13</c:f>
              <c:strCache>
                <c:ptCount val="13"/>
                <c:pt idx="0">
                  <c:v>А1</c:v>
                </c:pt>
                <c:pt idx="1">
                  <c:v>А2</c:v>
                </c:pt>
                <c:pt idx="2">
                  <c:v>А3</c:v>
                </c:pt>
                <c:pt idx="3">
                  <c:v>А4</c:v>
                </c:pt>
                <c:pt idx="4">
                  <c:v>А5</c:v>
                </c:pt>
                <c:pt idx="5">
                  <c:v>А6</c:v>
                </c:pt>
                <c:pt idx="6">
                  <c:v>А7</c:v>
                </c:pt>
                <c:pt idx="7">
                  <c:v>А8</c:v>
                </c:pt>
                <c:pt idx="8">
                  <c:v>А9</c:v>
                </c:pt>
                <c:pt idx="9">
                  <c:v>А10</c:v>
                </c:pt>
                <c:pt idx="10">
                  <c:v>А11</c:v>
                </c:pt>
                <c:pt idx="11">
                  <c:v>А12</c:v>
                </c:pt>
                <c:pt idx="12">
                  <c:v>А13</c:v>
                </c:pt>
              </c:strCache>
            </c:strRef>
          </c:cat>
          <c:val>
            <c:numRef>
              <c:f>Лист1!$B$1:$B$13</c:f>
              <c:numCache>
                <c:formatCode>General</c:formatCode>
                <c:ptCount val="13"/>
                <c:pt idx="0">
                  <c:v>20.100000000000001</c:v>
                </c:pt>
                <c:pt idx="1">
                  <c:v>10.8</c:v>
                </c:pt>
                <c:pt idx="2">
                  <c:v>9.2800000000000011</c:v>
                </c:pt>
                <c:pt idx="3">
                  <c:v>3.63</c:v>
                </c:pt>
                <c:pt idx="4">
                  <c:v>21.4</c:v>
                </c:pt>
                <c:pt idx="5">
                  <c:v>15.4</c:v>
                </c:pt>
                <c:pt idx="6">
                  <c:v>31.2</c:v>
                </c:pt>
                <c:pt idx="7">
                  <c:v>24.1</c:v>
                </c:pt>
                <c:pt idx="8">
                  <c:v>13.2</c:v>
                </c:pt>
                <c:pt idx="9">
                  <c:v>45.5</c:v>
                </c:pt>
                <c:pt idx="10">
                  <c:v>32.300000000000004</c:v>
                </c:pt>
                <c:pt idx="11">
                  <c:v>21.3</c:v>
                </c:pt>
                <c:pt idx="12">
                  <c:v>27.1</c:v>
                </c:pt>
              </c:numCache>
            </c:numRef>
          </c:val>
        </c:ser>
        <c:dLbls>
          <c:showVal val="1"/>
        </c:dLbls>
        <c:shape val="cylinder"/>
        <c:axId val="36022144"/>
        <c:axId val="36023680"/>
        <c:axId val="0"/>
      </c:bar3DChart>
      <c:catAx>
        <c:axId val="36022144"/>
        <c:scaling>
          <c:orientation val="minMax"/>
        </c:scaling>
        <c:axPos val="b"/>
        <c:tickLblPos val="nextTo"/>
        <c:crossAx val="36023680"/>
        <c:crosses val="autoZero"/>
        <c:auto val="1"/>
        <c:lblAlgn val="ctr"/>
        <c:lblOffset val="100"/>
      </c:catAx>
      <c:valAx>
        <c:axId val="36023680"/>
        <c:scaling>
          <c:orientation val="minMax"/>
        </c:scaling>
        <c:axPos val="l"/>
        <c:majorGridlines/>
        <c:numFmt formatCode="General" sourceLinked="1"/>
        <c:tickLblPos val="nextTo"/>
        <c:crossAx val="360221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Лист1!$A$1:$A$15</c:f>
              <c:strCache>
                <c:ptCount val="15"/>
                <c:pt idx="0">
                  <c:v>В1</c:v>
                </c:pt>
                <c:pt idx="1">
                  <c:v>В2</c:v>
                </c:pt>
                <c:pt idx="2">
                  <c:v>В3</c:v>
                </c:pt>
                <c:pt idx="3">
                  <c:v>В4</c:v>
                </c:pt>
                <c:pt idx="4">
                  <c:v>В5</c:v>
                </c:pt>
                <c:pt idx="5">
                  <c:v>В6</c:v>
                </c:pt>
                <c:pt idx="6">
                  <c:v>В7</c:v>
                </c:pt>
                <c:pt idx="7">
                  <c:v>В8</c:v>
                </c:pt>
                <c:pt idx="8">
                  <c:v>В9</c:v>
                </c:pt>
                <c:pt idx="9">
                  <c:v>В10</c:v>
                </c:pt>
                <c:pt idx="10">
                  <c:v>В11</c:v>
                </c:pt>
                <c:pt idx="11">
                  <c:v>В12</c:v>
                </c:pt>
                <c:pt idx="12">
                  <c:v>В13</c:v>
                </c:pt>
                <c:pt idx="13">
                  <c:v>В14</c:v>
                </c:pt>
                <c:pt idx="14">
                  <c:v>В15</c:v>
                </c:pt>
              </c:strCache>
            </c:strRef>
          </c:cat>
          <c:val>
            <c:numRef>
              <c:f>Лист1!$B$1:$B$15</c:f>
              <c:numCache>
                <c:formatCode>General</c:formatCode>
                <c:ptCount val="15"/>
                <c:pt idx="0">
                  <c:v>9.8700000000000028</c:v>
                </c:pt>
                <c:pt idx="1">
                  <c:v>13.1</c:v>
                </c:pt>
                <c:pt idx="2">
                  <c:v>21.1</c:v>
                </c:pt>
                <c:pt idx="3">
                  <c:v>40.300000000000004</c:v>
                </c:pt>
                <c:pt idx="4">
                  <c:v>23.4</c:v>
                </c:pt>
                <c:pt idx="5">
                  <c:v>29.3</c:v>
                </c:pt>
                <c:pt idx="6">
                  <c:v>17</c:v>
                </c:pt>
                <c:pt idx="7">
                  <c:v>48.9</c:v>
                </c:pt>
                <c:pt idx="8">
                  <c:v>31.5</c:v>
                </c:pt>
                <c:pt idx="9">
                  <c:v>39.200000000000003</c:v>
                </c:pt>
                <c:pt idx="10">
                  <c:v>27.2</c:v>
                </c:pt>
                <c:pt idx="11">
                  <c:v>34.5</c:v>
                </c:pt>
                <c:pt idx="12">
                  <c:v>50</c:v>
                </c:pt>
                <c:pt idx="13">
                  <c:v>68.2</c:v>
                </c:pt>
                <c:pt idx="14">
                  <c:v>71.900000000000006</c:v>
                </c:pt>
              </c:numCache>
            </c:numRef>
          </c:val>
        </c:ser>
        <c:shape val="cylinder"/>
        <c:axId val="36155392"/>
        <c:axId val="36156928"/>
        <c:axId val="0"/>
      </c:bar3DChart>
      <c:catAx>
        <c:axId val="36155392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6156928"/>
        <c:crosses val="autoZero"/>
        <c:auto val="1"/>
        <c:lblAlgn val="ctr"/>
        <c:lblOffset val="100"/>
      </c:catAx>
      <c:valAx>
        <c:axId val="361569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61553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44BC4-2ECD-46E1-8F02-074488CDE7B5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1A5EB-5EBD-452F-B281-83C1D39D5D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1A5EB-5EBD-452F-B281-83C1D39D5D5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71443F0-0F33-47E0-B382-570BD2745C9A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013D044-E44F-47D1-912D-624B99080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-n.ru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ege.yandex.ru/" TargetMode="External"/><Relationship Id="rId4" Type="http://schemas.openxmlformats.org/officeDocument/2006/relationships/hyperlink" Target="http://kpolyakov.narod.ru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1785926"/>
            <a:ext cx="6172200" cy="13716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Сравнительный анализ ЕГЭ по информатике и ИКТ за 2011-2013гг</a:t>
            </a:r>
            <a:endParaRPr lang="ru-RU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3438" y="5643578"/>
            <a:ext cx="36840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accent2"/>
                </a:solidFill>
              </a:rPr>
              <a:t>Атагьян</a:t>
            </a:r>
            <a:r>
              <a:rPr lang="ru-RU" i="1" dirty="0" smtClean="0">
                <a:solidFill>
                  <a:schemeClr val="accent2"/>
                </a:solidFill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</a:rPr>
              <a:t>Рузанна</a:t>
            </a:r>
            <a:r>
              <a:rPr lang="ru-RU" i="1" dirty="0" smtClean="0">
                <a:solidFill>
                  <a:schemeClr val="accent2"/>
                </a:solidFill>
              </a:rPr>
              <a:t> </a:t>
            </a:r>
            <a:r>
              <a:rPr lang="ru-RU" i="1" dirty="0" err="1" smtClean="0">
                <a:solidFill>
                  <a:schemeClr val="accent2"/>
                </a:solidFill>
              </a:rPr>
              <a:t>Карленовна</a:t>
            </a:r>
            <a:r>
              <a:rPr lang="ru-RU" i="1" dirty="0" smtClean="0">
                <a:solidFill>
                  <a:schemeClr val="accent2"/>
                </a:solidFill>
              </a:rPr>
              <a:t>, </a:t>
            </a:r>
          </a:p>
          <a:p>
            <a:r>
              <a:rPr lang="ru-RU" i="1" dirty="0" smtClean="0">
                <a:solidFill>
                  <a:schemeClr val="accent2"/>
                </a:solidFill>
              </a:rPr>
              <a:t>учитель СОШ №77</a:t>
            </a:r>
          </a:p>
          <a:p>
            <a:r>
              <a:rPr lang="en-US" i="1" dirty="0" smtClean="0">
                <a:solidFill>
                  <a:schemeClr val="accent2"/>
                </a:solidFill>
              </a:rPr>
              <a:t>ruza77@yandex.ru</a:t>
            </a:r>
            <a:endParaRPr lang="ru-RU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Процент </a:t>
            </a:r>
            <a:r>
              <a:rPr lang="ru-RU" sz="3200" dirty="0" smtClean="0"/>
              <a:t>неверно </a:t>
            </a:r>
            <a:r>
              <a:rPr lang="ru-RU" sz="3200" dirty="0"/>
              <a:t>ответивших на задания части </a:t>
            </a:r>
            <a:r>
              <a:rPr lang="ru-RU" sz="3200" dirty="0" smtClean="0"/>
              <a:t>В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99630911"/>
              </p:ext>
            </p:extLst>
          </p:nvPr>
        </p:nvGraphicFramePr>
        <p:xfrm>
          <a:off x="116505" y="1403775"/>
          <a:ext cx="8820980" cy="5265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4723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8229600" cy="109398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Средний балл </a:t>
            </a:r>
            <a:r>
              <a:rPr lang="ru-RU" dirty="0"/>
              <a:t>части </a:t>
            </a:r>
            <a:r>
              <a:rPr lang="ru-RU" dirty="0" smtClean="0"/>
              <a:t>С </a:t>
            </a:r>
            <a:br>
              <a:rPr lang="ru-RU" dirty="0" smtClean="0"/>
            </a:br>
            <a:r>
              <a:rPr lang="ru-RU" dirty="0" smtClean="0"/>
              <a:t>по всем заданиям – 1 балл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881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0"/>
            <a:ext cx="892971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% Не выполнения заданий по информатике и ИКТ</a:t>
            </a:r>
            <a:b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571480"/>
          <a:ext cx="8436068" cy="619419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64374"/>
                <a:gridCol w="812555"/>
                <a:gridCol w="97323"/>
                <a:gridCol w="6361816"/>
              </a:tblGrid>
              <a:tr h="1025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/>
                        <a:t>Обозна-чение</a:t>
                      </a:r>
                      <a:r>
                        <a:rPr lang="ru-RU" sz="1800" b="1" dirty="0"/>
                        <a:t> заданий в работе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/>
                        <a:t>% </a:t>
                      </a:r>
                      <a:r>
                        <a:rPr lang="ru-RU" sz="1800" b="1" dirty="0" smtClean="0"/>
                        <a:t>не </a:t>
                      </a:r>
                      <a:r>
                        <a:rPr lang="ru-RU" sz="1600" b="1" dirty="0" err="1" smtClean="0"/>
                        <a:t>выпол-нения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Проверяемые элементы содержания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5630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Средний процент </a:t>
                      </a:r>
                      <a:r>
                        <a:rPr lang="ru-RU" sz="1600" b="1" dirty="0" smtClean="0"/>
                        <a:t>не выполнения </a:t>
                      </a:r>
                      <a:r>
                        <a:rPr lang="ru-RU" sz="1600" b="1" dirty="0"/>
                        <a:t>заданий типа А </a:t>
                      </a:r>
                      <a:r>
                        <a:rPr lang="ru-RU" sz="1600" b="1" dirty="0" smtClean="0"/>
                        <a:t>– 21,18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А7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31,2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gridSpan="2"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Знание технологии обработки информации в электронных таблицах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А10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45,5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gridSpan="2"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Знание основных понятий и законов математической логики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А11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32,3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gridSpan="2"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подсчитывать информационный объем сообщения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321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Средний процент </a:t>
                      </a:r>
                      <a:r>
                        <a:rPr lang="ru-RU" sz="1600" b="1" dirty="0" smtClean="0"/>
                        <a:t>не выполнения </a:t>
                      </a:r>
                      <a:r>
                        <a:rPr lang="ru-RU" sz="1600" b="1" dirty="0"/>
                        <a:t>заданий типа В </a:t>
                      </a:r>
                      <a:r>
                        <a:rPr lang="ru-RU" sz="1600" b="1" dirty="0" smtClean="0"/>
                        <a:t>- 35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7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В4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40,3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Знания о методах измерения количества информации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В8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48,9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Анализ алгоритма, содержащего вспомогательные </a:t>
                      </a:r>
                      <a:r>
                        <a:rPr kumimoji="0" lang="ru-RU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алго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ритмы, цикл и ветвление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В10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39,2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определять скорость передачи информации при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заданной пропускной способности канала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В13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gridSpan="2"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анализировать результат исполнения алгоритма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В14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68,2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gridSpan="2"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анализировать программу, использующую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процедуры и функции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В15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71,9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gridSpan="2"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Умение строить и преобразовывать логические </a:t>
                      </a:r>
                      <a:r>
                        <a:rPr kumimoji="0" lang="ru-RU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выра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жения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93" marR="4849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214290"/>
            <a:ext cx="76803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Рекомендации учителю: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1" y="1428736"/>
            <a:ext cx="8001056" cy="4572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Базовый уровень: темы проверяемые заданиями А1-А9, В1-В6;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С хорошем уровнем подготовки: не решают: А12, В15, С2-С4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С отличным уровнем подготовки показывают  знания  по всем разделам информатики. 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Проблемные темы должны  выявляться  тестовыми  заданиями , тщательно разбираться изучением темы, а не натаскиванием</a:t>
            </a:r>
            <a:r>
              <a:rPr lang="ru-RU" sz="2400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При подготовке учащихся пользоваться </a:t>
            </a:r>
            <a:r>
              <a:rPr lang="ru-RU" sz="2400" smtClean="0"/>
              <a:t>спецификацией КИМ. 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1214422"/>
            <a:ext cx="814393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КИМ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ЕГЭ 2014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года по информатике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ИКТ – </a:t>
            </a:r>
            <a:endParaRPr lang="ru-RU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изменений 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нет.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85720" y="2143116"/>
            <a:ext cx="850112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ГИА-2013. Информатика и ИКТ: типовые экзаменационные варианты: 10 вариантов / С.С. Крылов, Т.Е. Чуркина. — М.: Издательство «Национальное образование», 2012. — (ГИА-2013.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ФИПИ-школе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ЕГЭ-2013. Информатика и ИКТ: типовые экзаменационные варианты: 10 вариантов / С.С. Крылов, Т.Е. Чуркина. — М.: Издательство «Национальное образование», 2012. — (ЕГЭ-2013.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ФИПИ-школе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ЕГЭ-2013: Информатика / ФИПИ авторы-составители: Якушкин А.П., Ушаков Д.М.– М.: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Астрель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2012.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ГИА-2013. Экзамен в новой форме. Информатика. 9 класс/ ФИПИ авторы- составители: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Кириенко Д.П., Осипов П.О., Чернов А.В.  - М.: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Астрель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2012.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ЕГЭ. Информатика. Тематические тестовые задания/ФИПИ авторы: Крылов С.С., Ушаков Д.М. – М.: Экзамен, 2011.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Отличник ЕГЭ. Информатика. Решение сложных задач / ФИПИ авторы-составители: С.С. Крылов, Д.М. Ушаков – М.: Интеллект-Центр, 2012.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428604"/>
            <a:ext cx="7163179" cy="15081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spc="0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Перечень учебных пособий,</a:t>
            </a:r>
            <a:endParaRPr kumimoji="0" lang="ru-RU" sz="3200" b="1" i="0" u="none" strike="noStrike" cap="none" spc="0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spc="0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разработанных с участием ФИПИ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в 201</a:t>
            </a: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</a:rPr>
              <a:t>2-2013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гг</a:t>
            </a:r>
            <a:endParaRPr lang="ru-RU" sz="2800" b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28604"/>
            <a:ext cx="646683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Обзор интернет ресурсов </a:t>
            </a:r>
          </a:p>
          <a:p>
            <a:pPr algn="ctr"/>
            <a:r>
              <a:rPr lang="ru-RU" sz="40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по подготовке к ЕГЭ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785786" y="2071678"/>
            <a:ext cx="811151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CC0099"/>
                </a:solidFill>
                <a:hlinkClick r:id="rId3"/>
              </a:rPr>
              <a:t>http://www.it-n.ru</a:t>
            </a:r>
            <a:endParaRPr lang="ru-RU" sz="2400" dirty="0" smtClean="0">
              <a:solidFill>
                <a:srgbClr val="CC0099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CC0099"/>
                </a:solidFill>
                <a:hlinkClick r:id="rId4"/>
              </a:rPr>
              <a:t>http://kpolyakov.narod.ru/</a:t>
            </a:r>
            <a:endParaRPr lang="ru-RU" sz="2400" dirty="0" smtClean="0">
              <a:solidFill>
                <a:srgbClr val="CC0099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CC0099"/>
                </a:solidFill>
                <a:hlinkClick r:id="rId5"/>
              </a:rPr>
              <a:t>http://ege.yandex.ru</a:t>
            </a:r>
            <a:endParaRPr lang="en-US" sz="2400" dirty="0" smtClean="0">
              <a:solidFill>
                <a:srgbClr val="CC0099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solidFill>
                <a:srgbClr val="CC0099"/>
              </a:solidFill>
            </a:endParaRPr>
          </a:p>
          <a:p>
            <a:pPr marL="457200" indent="-457200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Подготовка к ЕГЭ – 2014 по информатике в СГУ </a:t>
            </a:r>
            <a:endParaRPr lang="en-US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Кафедра ИТ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,  тел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2689105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84" y="285728"/>
            <a:ext cx="29418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libri" pitchFamily="34" charset="0"/>
              </a:rPr>
              <a:t>Источники: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643050"/>
            <a:ext cx="764386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/>
              <a:t>ЕДИНЫЙ ГОСУДАРСТВЕННЫЙ ЭКЗАМЕН В ГОРОДЕ СОЧИ.  </a:t>
            </a:r>
            <a:r>
              <a:rPr lang="ru-RU" sz="2000" dirty="0" smtClean="0"/>
              <a:t> </a:t>
            </a:r>
            <a:r>
              <a:rPr lang="ru-RU" sz="2000" b="1" dirty="0" smtClean="0"/>
              <a:t>МОНИТОРИНГ РЕЗУЛЬТАТОВ ЕГЭ В 2013 ГОДУ /Управление по образованию и науке администрации г. Сочи, 2013; МКУ «Информационно-методический центр» г.Сочи, 2013</a:t>
            </a:r>
          </a:p>
          <a:p>
            <a:pPr marL="342900" indent="-342900">
              <a:buAutoNum type="arabicPeriod"/>
            </a:pPr>
            <a:endParaRPr lang="ru-RU" sz="2000" b="1" dirty="0" smtClean="0"/>
          </a:p>
          <a:p>
            <a:pPr marL="342900" indent="-342900">
              <a:buAutoNum type="arabicPeriod"/>
            </a:pPr>
            <a:r>
              <a:rPr lang="en-US" sz="2000" b="1" dirty="0" smtClean="0"/>
              <a:t>http://www.fipi.ru/view/sections/231/docs/666.html</a:t>
            </a:r>
            <a:r>
              <a:rPr lang="ru-RU" sz="2000" b="1" dirty="0" smtClean="0"/>
              <a:t> </a:t>
            </a:r>
            <a:r>
              <a:rPr lang="ru-RU" sz="1600" b="1" dirty="0" smtClean="0"/>
              <a:t>	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931979"/>
          <a:ext cx="8572559" cy="5743159"/>
        </p:xfrm>
        <a:graphic>
          <a:graphicData uri="http://schemas.openxmlformats.org/drawingml/2006/table">
            <a:tbl>
              <a:tblPr/>
              <a:tblGrid>
                <a:gridCol w="731771"/>
                <a:gridCol w="2340063"/>
                <a:gridCol w="2714644"/>
                <a:gridCol w="2786081"/>
              </a:tblGrid>
              <a:tr h="7036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ФИО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тьютора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Место работы, 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должность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Закрепленные 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ООУ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5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Захарова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Н.И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тел.9184016099,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МОБУ лицей 23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учитель информатики и ИКТ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1, 2, 4, 6, 7, 8,10, 12, 13, 14, 15, 20, 23, 24, 44, В(С)ОШ № 1, НОУ гимназия «ШБ», 9, 11, 16, 22, 76, 82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7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Кухилава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Е.Ш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тел. 9181003166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МОБУ лицей 59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учитель информатикии ИКТ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3, 5, 18, 57, 25, 26, 27, 28, 29, 31, 38, 49, 53, 59, 65, 66, 67, 100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7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Атагьян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Р.К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.,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тел. 9183013537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МОБУ СОШ № 77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  <a:cs typeface="Times New Roman"/>
                        </a:rPr>
                        <a:t>учитель информатикии ИКТ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75, 77, 78, 79, 80, 81, 83, 84, 85, 86, 87, 88, 89, 90, 91, 92, 94, 95, 96,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7158" y="142852"/>
            <a:ext cx="81439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strike="noStrike" cap="none" normalizeH="0" baseline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SimHei" pitchFamily="2" charset="-122"/>
                <a:cs typeface="Times New Roman" pitchFamily="18" charset="0"/>
              </a:rPr>
              <a:t>Тьюторы</a:t>
            </a: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SimHei" pitchFamily="2" charset="-122"/>
                <a:cs typeface="Times New Roman" pitchFamily="18" charset="0"/>
              </a:rPr>
              <a:t> по Информатике и ИКТ</a:t>
            </a:r>
            <a:endParaRPr kumimoji="0" lang="ru-RU" sz="3600" b="1" i="0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ea typeface="SimHei" pitchFamily="2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428604"/>
            <a:ext cx="70615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График консультаций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8" y="1357298"/>
          <a:ext cx="7858178" cy="4714908"/>
        </p:xfrm>
        <a:graphic>
          <a:graphicData uri="http://schemas.openxmlformats.org/drawingml/2006/table">
            <a:tbl>
              <a:tblPr/>
              <a:tblGrid>
                <a:gridCol w="714380"/>
                <a:gridCol w="2143139"/>
                <a:gridCol w="1785951"/>
                <a:gridCol w="1500197"/>
                <a:gridCol w="1714511"/>
              </a:tblGrid>
              <a:tr h="3371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ФИО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учителя - тьютора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Место проведение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Время проведения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7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Для учителя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Для учащегося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0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Захарова Надежда Ивановна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лицей № 23,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кабинет № 441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Пятница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13.00-14.00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Пятница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14.00-15.00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8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Кухилава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Ельза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latin typeface="Times New Roman"/>
                          <a:ea typeface="Times New Roman"/>
                          <a:cs typeface="Times New Roman"/>
                        </a:rPr>
                        <a:t>Шакровна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лицей № 59,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кабинет № 326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Понедельник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14.00 -15.00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Среда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13.00-14.00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0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Атагьян Рузанна Карленовна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 СОШ № 77,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кабинет № 18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Пятница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13.30-14.30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Пятница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14.30-15.30</a:t>
                      </a:r>
                    </a:p>
                  </a:txBody>
                  <a:tcPr marL="18435" marR="18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99618999"/>
              </p:ext>
            </p:extLst>
          </p:nvPr>
        </p:nvGraphicFramePr>
        <p:xfrm>
          <a:off x="142845" y="928670"/>
          <a:ext cx="8643998" cy="55080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0688"/>
                <a:gridCol w="726387"/>
                <a:gridCol w="871664"/>
                <a:gridCol w="726386"/>
                <a:gridCol w="871664"/>
                <a:gridCol w="726386"/>
                <a:gridCol w="726386"/>
                <a:gridCol w="799025"/>
                <a:gridCol w="726386"/>
                <a:gridCol w="141213"/>
                <a:gridCol w="657813"/>
              </a:tblGrid>
              <a:tr h="4255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Показатель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70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РФ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КК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95250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Сочи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РФ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КК</a:t>
                      </a:r>
                      <a:endParaRPr lang="ru-RU" sz="18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Сочи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РФ</a:t>
                      </a:r>
                      <a:endParaRPr lang="ru-RU" sz="18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КК</a:t>
                      </a:r>
                      <a:endParaRPr lang="ru-RU" sz="18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Сочи</a:t>
                      </a:r>
                      <a:endParaRPr lang="ru-RU" sz="18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5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Макс первичный балл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5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Мин первичный балл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5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Мин тестовый балл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7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выбравших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51180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1181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81</a:t>
                      </a:r>
                      <a:endParaRPr lang="ru-RU" b="0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57000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1108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62</a:t>
                      </a:r>
                      <a:endParaRPr lang="ru-RU" b="1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55000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1127</a:t>
                      </a:r>
                      <a:endParaRPr lang="ru-RU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</a:t>
                      </a:r>
                      <a:endParaRPr lang="ru-RU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5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Двоек количество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5038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8</a:t>
                      </a:r>
                      <a:endParaRPr lang="ru-RU" b="0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6327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4015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67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Двоек процент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9,84%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4,49%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9,8%</a:t>
                      </a:r>
                      <a:endParaRPr lang="ru-RU" b="0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11,10%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2,71%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3,2%</a:t>
                      </a:r>
                      <a:endParaRPr lang="ru-RU" b="1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7,3%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2,4%</a:t>
                      </a:r>
                      <a:endParaRPr lang="ru-RU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1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Стобалльников</a:t>
                      </a:r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количество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315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357166"/>
            <a:ext cx="885828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Общие результаты ЕГЭ  </a:t>
            </a:r>
            <a:r>
              <a:rPr lang="ru-RU" sz="2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 информатике и ИКТ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714488"/>
            <a:ext cx="62792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764704"/>
          <a:ext cx="8136905" cy="5867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700408"/>
                <a:gridCol w="549896"/>
                <a:gridCol w="549896"/>
                <a:gridCol w="1008112"/>
                <a:gridCol w="782398"/>
                <a:gridCol w="785818"/>
                <a:gridCol w="714380"/>
                <a:gridCol w="714380"/>
                <a:gridCol w="531417"/>
              </a:tblGrid>
              <a:tr h="1031892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Район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Численность писавших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Средний балл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Численность учащихся, не преодолевших порог успешности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8623">
                <a:tc v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11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12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13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11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12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13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11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12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13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76763"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Центральный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62,00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67,88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70,23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76763">
                <a:tc>
                  <a:txBody>
                    <a:bodyPr/>
                    <a:lstStyle/>
                    <a:p>
                      <a:r>
                        <a:rPr lang="ru-RU" sz="1800" b="0" i="0" dirty="0" err="1" smtClean="0">
                          <a:solidFill>
                            <a:schemeClr val="tx1"/>
                          </a:solidFill>
                        </a:rPr>
                        <a:t>Хостинский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58,11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63,00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67,63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76763"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Адлерский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56,15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62,17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63,85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831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dirty="0" err="1" smtClean="0">
                          <a:solidFill>
                            <a:schemeClr val="tx1"/>
                          </a:solidFill>
                        </a:rPr>
                        <a:t>Лазаревский</a:t>
                      </a:r>
                      <a:endParaRPr lang="ru-RU" sz="1800" b="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50,88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70,08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64,38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5317"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Итого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81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57,28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66,81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67,17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0380" y="0"/>
            <a:ext cx="86164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Результаты ЕГЭ – 2011, 2012, 2013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692697"/>
          <a:ext cx="8136904" cy="5544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870"/>
                <a:gridCol w="1071570"/>
                <a:gridCol w="893862"/>
                <a:gridCol w="2106534"/>
                <a:gridCol w="928694"/>
                <a:gridCol w="1357322"/>
                <a:gridCol w="1032052"/>
              </a:tblGrid>
              <a:tr h="385349">
                <a:tc gridSpan="3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Рейтинг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ООУ</a:t>
                      </a:r>
                      <a:endParaRPr lang="ru-RU" sz="2000" dirty="0"/>
                    </a:p>
                  </a:txBody>
                  <a:tcPr marL="7815" marR="7815" marT="7815" marB="0" anchor="b"/>
                </a:tc>
                <a:tc gridSpan="3">
                  <a:txBody>
                    <a:bodyPr/>
                    <a:lstStyle/>
                    <a:p>
                      <a:r>
                        <a:rPr lang="ru-RU" sz="2000" dirty="0" smtClean="0"/>
                        <a:t>Средний бал</a:t>
                      </a:r>
                      <a:endParaRPr lang="ru-RU" sz="2000" dirty="0"/>
                    </a:p>
                  </a:txBody>
                  <a:tcPr marL="7815" marR="7815" marT="781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951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СОШ№2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97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Гимназия №1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68,67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89,5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79,5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 №82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88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СОШ№88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81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СОШ№77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80,75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71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Лицей №59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65,75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79,67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70,33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СОШ№7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76,5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Гимназия №15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76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94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Гимназия ШБ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73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79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Гимназия №76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58,5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73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77,4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СОШ №18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71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Гимназия №6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70,17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Лицей №22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68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70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395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СОШ №75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67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99144" y="0"/>
            <a:ext cx="8944856" cy="52322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Рейтинг ОУ ЕГЭ – 2011, 2012, 2013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3" y="476672"/>
          <a:ext cx="7992887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299"/>
                <a:gridCol w="1000148"/>
                <a:gridCol w="1000116"/>
                <a:gridCol w="2000264"/>
                <a:gridCol w="1143008"/>
                <a:gridCol w="1214446"/>
                <a:gridCol w="888606"/>
              </a:tblGrid>
              <a:tr h="390354">
                <a:tc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Рейтинг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ООУ</a:t>
                      </a:r>
                      <a:endParaRPr lang="ru-RU" sz="2000" dirty="0"/>
                    </a:p>
                  </a:txBody>
                  <a:tcPr marL="7815" marR="7815" marT="7815" marB="0" anchor="b"/>
                </a:tc>
                <a:tc gridSpan="3">
                  <a:txBody>
                    <a:bodyPr/>
                    <a:lstStyle/>
                    <a:p>
                      <a:r>
                        <a:rPr lang="ru-RU" sz="2000" dirty="0" smtClean="0"/>
                        <a:t>Средний бал</a:t>
                      </a:r>
                      <a:endParaRPr lang="ru-RU" sz="2000" dirty="0"/>
                    </a:p>
                  </a:txBody>
                  <a:tcPr marL="7815" marR="7815" marT="781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 №25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56,86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66,33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70,29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Лицей 23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66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Гимназия №8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55,88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63,67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79,5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 №29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55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62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СОШ №13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64,33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СОШ №20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marR="0" indent="-228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 №80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56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 №12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/>
                        <a:t>55,67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71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 №28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54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 №27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51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64,33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Гимназия №44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47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84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СОШ №65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45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/>
                        <a:t>Гимназия №16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40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 №83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/>
                        <a:t>30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285728"/>
          <a:ext cx="8358246" cy="5268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413"/>
                <a:gridCol w="1045865"/>
                <a:gridCol w="1045832"/>
                <a:gridCol w="2091697"/>
                <a:gridCol w="1195255"/>
                <a:gridCol w="1269959"/>
                <a:gridCol w="929225"/>
              </a:tblGrid>
              <a:tr h="390354">
                <a:tc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Рейтинг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ООУ</a:t>
                      </a:r>
                      <a:endParaRPr lang="ru-RU" sz="2000" dirty="0"/>
                    </a:p>
                  </a:txBody>
                  <a:tcPr marL="7815" marR="7815" marT="7815" marB="0" anchor="b"/>
                </a:tc>
                <a:tc gridSpan="3">
                  <a:txBody>
                    <a:bodyPr/>
                    <a:lstStyle/>
                    <a:p>
                      <a:r>
                        <a:rPr lang="ru-RU" sz="2000" dirty="0" smtClean="0"/>
                        <a:t>Средний бал</a:t>
                      </a:r>
                      <a:endParaRPr lang="ru-RU" sz="2000" dirty="0"/>
                    </a:p>
                  </a:txBody>
                  <a:tcPr marL="7815" marR="7815" marT="781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/>
                        <a:t>СОШ №</a:t>
                      </a:r>
                      <a:r>
                        <a:rPr lang="ru-RU" sz="2000" u="none" strike="noStrike" dirty="0" smtClean="0"/>
                        <a:t>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81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/>
                        <a:t>СОШ №14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78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/>
                        <a:t>СОШ №49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78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/>
                        <a:t>СОШ №9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/>
                        </a:rPr>
                        <a:t>69,5</a:t>
                      </a:r>
                      <a:endParaRPr lang="ru-RU" sz="2000" b="1" i="1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/>
                        <a:t>СОШ №24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/>
                        <a:t>СОШ №89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/>
                        <a:t>СОШ №66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/>
                        <a:t>СОШ №2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62,33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Гимназия 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№5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/>
                        <a:t>СОШ №10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/>
                        <a:t>СОШ №79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/>
                        <a:t>СОШ №78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18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None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 smtClean="0"/>
                        <a:t>СОШ №53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7815" marR="7815" marT="781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15" marR="7815" marT="781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28662" y="5929330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Средний балл по краю в 2012 – 67,10; по Сочи – 66,81</a:t>
            </a:r>
          </a:p>
          <a:p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			в 2013 – 67,1; по Сочи – 67,17</a:t>
            </a:r>
            <a:endParaRPr lang="ru-RU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0"/>
            <a:ext cx="5715040" cy="1071546"/>
          </a:xfrm>
        </p:spPr>
        <p:txBody>
          <a:bodyPr/>
          <a:lstStyle/>
          <a:p>
            <a:pPr algn="ctr"/>
            <a:r>
              <a:rPr lang="ru-RU" dirty="0" smtClean="0"/>
              <a:t>100бальники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8860" y="1285860"/>
            <a:ext cx="4659098" cy="5310590"/>
          </a:xfrm>
        </p:spPr>
        <p:txBody>
          <a:bodyPr/>
          <a:lstStyle/>
          <a:p>
            <a:r>
              <a:rPr lang="ru-RU" dirty="0"/>
              <a:t>Ленинградский </a:t>
            </a:r>
            <a:r>
              <a:rPr lang="ru-RU" dirty="0" smtClean="0"/>
              <a:t>р-н - 1</a:t>
            </a:r>
            <a:endParaRPr lang="ru-RU" dirty="0"/>
          </a:p>
          <a:p>
            <a:r>
              <a:rPr lang="ru-RU" dirty="0" err="1" smtClean="0"/>
              <a:t>г.Армавир</a:t>
            </a:r>
            <a:r>
              <a:rPr lang="ru-RU" dirty="0" smtClean="0"/>
              <a:t> - 1</a:t>
            </a:r>
            <a:endParaRPr lang="ru-RU" dirty="0"/>
          </a:p>
          <a:p>
            <a:r>
              <a:rPr lang="ru-RU" dirty="0" err="1"/>
              <a:t>Новокубанский</a:t>
            </a:r>
            <a:r>
              <a:rPr lang="ru-RU" dirty="0"/>
              <a:t> </a:t>
            </a:r>
            <a:r>
              <a:rPr lang="ru-RU" dirty="0" smtClean="0"/>
              <a:t>р-н - 1</a:t>
            </a:r>
            <a:endParaRPr lang="ru-RU" dirty="0"/>
          </a:p>
          <a:p>
            <a:r>
              <a:rPr lang="ru-RU" dirty="0" err="1" smtClean="0"/>
              <a:t>г.Краснодар</a:t>
            </a:r>
            <a:r>
              <a:rPr lang="ru-RU" dirty="0" smtClean="0"/>
              <a:t> - 4</a:t>
            </a:r>
            <a:endParaRPr lang="ru-RU" dirty="0"/>
          </a:p>
          <a:p>
            <a:r>
              <a:rPr lang="ru-RU" dirty="0"/>
              <a:t>Тихорецкий </a:t>
            </a:r>
            <a:r>
              <a:rPr lang="ru-RU" dirty="0" smtClean="0"/>
              <a:t>р-н - 1</a:t>
            </a:r>
            <a:endParaRPr lang="ru-RU" dirty="0"/>
          </a:p>
          <a:p>
            <a:r>
              <a:rPr lang="ru-RU" dirty="0" err="1" smtClean="0"/>
              <a:t>Ейский</a:t>
            </a:r>
            <a:r>
              <a:rPr lang="ru-RU" dirty="0" smtClean="0"/>
              <a:t> р-н - 1</a:t>
            </a:r>
            <a:endParaRPr lang="ru-RU" dirty="0"/>
          </a:p>
          <a:p>
            <a:r>
              <a:rPr lang="ru-RU" dirty="0" err="1" smtClean="0"/>
              <a:t>Кореновский</a:t>
            </a:r>
            <a:r>
              <a:rPr lang="ru-RU" dirty="0" smtClean="0"/>
              <a:t> р-н -1</a:t>
            </a:r>
            <a:endParaRPr lang="ru-RU" dirty="0"/>
          </a:p>
          <a:p>
            <a:r>
              <a:rPr lang="ru-RU" b="1" dirty="0" err="1"/>
              <a:t>г.Сочи</a:t>
            </a:r>
            <a:r>
              <a:rPr lang="ru-RU" b="1" dirty="0"/>
              <a:t>	</a:t>
            </a:r>
            <a:r>
              <a:rPr lang="ru-RU" b="1" dirty="0" smtClean="0"/>
              <a:t> - 1</a:t>
            </a:r>
            <a:endParaRPr lang="ru-RU" b="1" dirty="0"/>
          </a:p>
          <a:p>
            <a:r>
              <a:rPr lang="ru-RU" dirty="0" smtClean="0"/>
              <a:t>Темрюкский р-н - 1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6835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000108"/>
          <a:ext cx="8143931" cy="555474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571636"/>
                <a:gridCol w="1214446"/>
                <a:gridCol w="1500198"/>
                <a:gridCol w="1170153"/>
                <a:gridCol w="1440230"/>
                <a:gridCol w="1247268"/>
              </a:tblGrid>
              <a:tr h="30839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баллы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50" marR="25050" marT="6263" marB="31313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50" marR="25050" marT="6263" marB="31313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DB0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3AA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50" marR="25050" marT="6263" marB="313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DB0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3AA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50" marR="25050" marT="6263" marB="313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DB0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3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Первичный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Тестовый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Первичный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Тестовый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Первичный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Тестовый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75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30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31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78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32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80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60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81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62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34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83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63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84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88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91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94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47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97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49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71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40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</a:tr>
              <a:tr h="285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50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2625" marR="62625" marT="15656" marB="15656">
                    <a:lnR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62625" marR="62625" marT="15656" marB="15656">
                    <a:lnL w="571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62625" marR="62625" marT="15656" marB="15656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214290"/>
            <a:ext cx="828680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kumimoji="0" lang="ru-RU" sz="2400" b="1" i="0" u="none" strike="noStrike" cap="none" spc="0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Соответствие первичных и тестовых баллов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Процент </a:t>
            </a:r>
            <a:r>
              <a:rPr lang="ru-RU" sz="3200" dirty="0" smtClean="0"/>
              <a:t>неверно </a:t>
            </a:r>
            <a:r>
              <a:rPr lang="ru-RU" sz="3200" dirty="0"/>
              <a:t>ответивших на задания части </a:t>
            </a:r>
            <a:r>
              <a:rPr lang="ru-RU" sz="3200" dirty="0" smtClean="0"/>
              <a:t>А</a:t>
            </a:r>
            <a:endParaRPr lang="ru-RU" sz="32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22377125"/>
              </p:ext>
            </p:extLst>
          </p:nvPr>
        </p:nvGraphicFramePr>
        <p:xfrm>
          <a:off x="116505" y="1583795"/>
          <a:ext cx="8730970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92966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1086</TotalTime>
  <Words>1369</Words>
  <Application>Microsoft Office PowerPoint</Application>
  <PresentationFormat>Экран (4:3)</PresentationFormat>
  <Paragraphs>605</Paragraphs>
  <Slides>20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100бальники</vt:lpstr>
      <vt:lpstr>Слайд 8</vt:lpstr>
      <vt:lpstr>Процент неверно ответивших на задания части А</vt:lpstr>
      <vt:lpstr>Процент неверно ответивших на задания части В </vt:lpstr>
      <vt:lpstr>Средний балл части С  по всем заданиям – 1 балл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УЧИТЕЛЬ</dc:creator>
  <cp:lastModifiedBy>бухгалтер</cp:lastModifiedBy>
  <cp:revision>129</cp:revision>
  <dcterms:created xsi:type="dcterms:W3CDTF">2012-01-16T11:52:57Z</dcterms:created>
  <dcterms:modified xsi:type="dcterms:W3CDTF">2013-10-21T15:13:34Z</dcterms:modified>
</cp:coreProperties>
</file>